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Open Sans Bold" charset="1" panose="00000000000000000000"/>
      <p:regular r:id="rId26"/>
    </p:embeddedFont>
    <p:embeddedFont>
      <p:font typeface="Open Sans" charset="1" panose="00000000000000000000"/>
      <p:regular r:id="rId27"/>
    </p:embeddedFont>
    <p:embeddedFont>
      <p:font typeface="League Spartan" charset="1" panose="00000800000000000000"/>
      <p:regular r:id="rId28"/>
    </p:embeddedFont>
    <p:embeddedFont>
      <p:font typeface="Inter" charset="1" panose="02000503000000020004"/>
      <p:regular r:id="rId31"/>
    </p:embeddedFont>
    <p:embeddedFont>
      <p:font typeface="Inter Bold" charset="1" panose="02000503000000020004"/>
      <p:regular r:id="rId32"/>
    </p:embeddedFont>
    <p:embeddedFont>
      <p:font typeface="Arimo Bold" charset="1" panose="020B0704020202020204"/>
      <p:regular r:id="rId40"/>
    </p:embeddedFont>
    <p:embeddedFont>
      <p:font typeface="ITC Bottleneck" charset="1" panose="02050505090A0A040704"/>
      <p:regular r:id="rId43"/>
    </p:embeddedFont>
    <p:embeddedFont>
      <p:font typeface="Lovelo" charset="1" panose="0200000000000000000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notesMasters/notesMaster1.xml" Type="http://schemas.openxmlformats.org/officeDocument/2006/relationships/notesMaster"/><Relationship Id="rId24" Target="theme/theme2.xml" Type="http://schemas.openxmlformats.org/officeDocument/2006/relationships/theme"/><Relationship Id="rId25" Target="notesSlides/notesSlide1.xml" Type="http://schemas.openxmlformats.org/officeDocument/2006/relationships/notes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notesSlides/notesSlide2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3.xml" Type="http://schemas.openxmlformats.org/officeDocument/2006/relationships/notesSlide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notesSlides/notesSlide4.xml" Type="http://schemas.openxmlformats.org/officeDocument/2006/relationships/notesSlide"/><Relationship Id="rId34" Target="notesSlides/notesSlide5.xml" Type="http://schemas.openxmlformats.org/officeDocument/2006/relationships/notesSlide"/><Relationship Id="rId35" Target="notesSlides/notesSlide6.xml" Type="http://schemas.openxmlformats.org/officeDocument/2006/relationships/notesSlide"/><Relationship Id="rId36" Target="notesSlides/notesSlide7.xml" Type="http://schemas.openxmlformats.org/officeDocument/2006/relationships/notesSlide"/><Relationship Id="rId37" Target="notesSlides/notesSlide8.xml" Type="http://schemas.openxmlformats.org/officeDocument/2006/relationships/notesSlide"/><Relationship Id="rId38" Target="notesSlides/notesSlide9.xml" Type="http://schemas.openxmlformats.org/officeDocument/2006/relationships/notesSlide"/><Relationship Id="rId39" Target="notesSlides/notesSlide10.xml" Type="http://schemas.openxmlformats.org/officeDocument/2006/relationships/notesSlide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notesSlides/notesSlide11.xml" Type="http://schemas.openxmlformats.org/officeDocument/2006/relationships/notesSlide"/><Relationship Id="rId42" Target="notesSlides/notesSlide12.xml" Type="http://schemas.openxmlformats.org/officeDocument/2006/relationships/notesSlide"/><Relationship Id="rId43" Target="fonts/font43.fntdata" Type="http://schemas.openxmlformats.org/officeDocument/2006/relationships/font"/><Relationship Id="rId44" Target="notesSlides/notesSlide13.xml" Type="http://schemas.openxmlformats.org/officeDocument/2006/relationships/notesSlide"/><Relationship Id="rId45" Target="notesSlides/notesSlide14.xml" Type="http://schemas.openxmlformats.org/officeDocument/2006/relationships/notesSlide"/><Relationship Id="rId46" Target="notesSlides/notesSlide15.xml" Type="http://schemas.openxmlformats.org/officeDocument/2006/relationships/notesSlide"/><Relationship Id="rId47" Target="notesSlides/notesSlide16.xml" Type="http://schemas.openxmlformats.org/officeDocument/2006/relationships/notesSlide"/><Relationship Id="rId48" Target="fonts/font48.fntdata" Type="http://schemas.openxmlformats.org/officeDocument/2006/relationships/font"/><Relationship Id="rId49" Target="notesSlides/notesSlide17.xml" Type="http://schemas.openxmlformats.org/officeDocument/2006/relationships/notesSlid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://integra.enap.gov.br/CONSULTA" TargetMode="External" Type="http://schemas.openxmlformats.org/officeDocument/2006/relationships/hyperlink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http://integra.enap.gov.br/CONSULTA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https://www.canva.com/design/DAHEIKhkK-A/JArBQKjDlgODucpSF44wmw/edit?utm_content=DAHEIKhkK-A&amp;utm_campaign=designshare&amp;utm_medium=link2&amp;utm_source=sharebutton" TargetMode="External" Type="http://schemas.openxmlformats.org/officeDocument/2006/relationships/hyperlink"/><Relationship Id="rId8" Target="https://www.canva.com/design/DAHEIKhkK-A/JArBQKjDlgODucpSF44wmw/edit?utm_content=DAHEIKhkK-A&amp;utm_campaign=designshare&amp;utm_medium=link2&amp;utm_source=sharebutton" TargetMode="External" Type="http://schemas.openxmlformats.org/officeDocument/2006/relationships/hyperlink"/><Relationship Id="rId9" Target="../media/image2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.png" Type="http://schemas.openxmlformats.org/officeDocument/2006/relationships/image"/><Relationship Id="rId8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.png" Type="http://schemas.openxmlformats.org/officeDocument/2006/relationships/image"/><Relationship Id="rId4" Target="../media/image1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.png" Type="http://schemas.openxmlformats.org/officeDocument/2006/relationships/image"/><Relationship Id="rId4" Target="../media/image1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0E0E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6417968" y="1359530"/>
            <a:ext cx="11507922" cy="4258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777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Novas Diretrizes do</a:t>
            </a:r>
          </a:p>
          <a:p>
            <a:pPr algn="l">
              <a:lnSpc>
                <a:spcPts val="8452"/>
              </a:lnSpc>
            </a:pPr>
            <a:r>
              <a:rPr lang="en-US" b="true" sz="6777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Estágio Probatório Técnico-Administrativo em Educação e Docentes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417968" y="6020724"/>
            <a:ext cx="11507922" cy="1060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266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Orientações fundamentadas no Decreto nº 12.374/2025, IN SGP/MGI nº 122/2025 e IN SGP/MGI n°59/2026, para servidores da UFPR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734608" y="8542005"/>
            <a:ext cx="2354580" cy="1452918"/>
            <a:chOff x="0" y="0"/>
            <a:chExt cx="2864160" cy="17673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864104" cy="1767332"/>
            </a:xfrm>
            <a:custGeom>
              <a:avLst/>
              <a:gdLst/>
              <a:ahLst/>
              <a:cxnLst/>
              <a:rect r="r" b="b" t="t" l="l"/>
              <a:pathLst>
                <a:path h="1767332" w="2864104">
                  <a:moveTo>
                    <a:pt x="0" y="0"/>
                  </a:moveTo>
                  <a:lnTo>
                    <a:pt x="2864104" y="0"/>
                  </a:lnTo>
                  <a:lnTo>
                    <a:pt x="2864104" y="1767332"/>
                  </a:lnTo>
                  <a:lnTo>
                    <a:pt x="0" y="1767332"/>
                  </a:lnTo>
                  <a:close/>
                </a:path>
              </a:pathLst>
            </a:custGeom>
            <a:blipFill>
              <a:blip r:embed="rId3"/>
              <a:stretch>
                <a:fillRect l="0" t="-4068" r="0" b="-4068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0" y="4071178"/>
            <a:ext cx="12835936" cy="12124846"/>
            <a:chOff x="0" y="0"/>
            <a:chExt cx="17911124" cy="1691887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7911147" cy="16918815"/>
            </a:xfrm>
            <a:custGeom>
              <a:avLst/>
              <a:gdLst/>
              <a:ahLst/>
              <a:cxnLst/>
              <a:rect r="r" b="b" t="t" l="l"/>
              <a:pathLst>
                <a:path h="16918815" w="17911147">
                  <a:moveTo>
                    <a:pt x="0" y="0"/>
                  </a:moveTo>
                  <a:lnTo>
                    <a:pt x="17911147" y="0"/>
                  </a:lnTo>
                  <a:lnTo>
                    <a:pt x="17911147" y="16918815"/>
                  </a:lnTo>
                  <a:lnTo>
                    <a:pt x="0" y="16918815"/>
                  </a:lnTo>
                  <a:close/>
                </a:path>
              </a:pathLst>
            </a:custGeom>
            <a:blipFill>
              <a:blip r:embed="rId4">
                <a:alphaModFix amt="19999"/>
              </a:blip>
              <a:stretch>
                <a:fillRect l="0" t="-1265" r="0" b="-1265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2835936" y="9018510"/>
            <a:ext cx="2628588" cy="830332"/>
            <a:chOff x="0" y="0"/>
            <a:chExt cx="5360938" cy="16934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360946" cy="1693423"/>
            </a:xfrm>
            <a:custGeom>
              <a:avLst/>
              <a:gdLst/>
              <a:ahLst/>
              <a:cxnLst/>
              <a:rect r="r" b="b" t="t" l="l"/>
              <a:pathLst>
                <a:path h="1693423" w="5360946">
                  <a:moveTo>
                    <a:pt x="0" y="0"/>
                  </a:moveTo>
                  <a:lnTo>
                    <a:pt x="5360946" y="0"/>
                  </a:lnTo>
                  <a:lnTo>
                    <a:pt x="5360946" y="1693423"/>
                  </a:lnTo>
                  <a:lnTo>
                    <a:pt x="0" y="1693423"/>
                  </a:lnTo>
                  <a:close/>
                </a:path>
              </a:pathLst>
            </a:custGeom>
            <a:blipFill>
              <a:blip r:embed="rId5"/>
              <a:stretch>
                <a:fillRect l="-1098" t="0" r="-1098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-10800000">
            <a:off x="-3790625" y="436014"/>
            <a:ext cx="8953219" cy="3662680"/>
          </a:xfrm>
          <a:custGeom>
            <a:avLst/>
            <a:gdLst/>
            <a:ahLst/>
            <a:cxnLst/>
            <a:rect r="r" b="b" t="t" l="l"/>
            <a:pathLst>
              <a:path h="3662680" w="8953219">
                <a:moveTo>
                  <a:pt x="0" y="0"/>
                </a:moveTo>
                <a:lnTo>
                  <a:pt x="8953219" y="0"/>
                </a:lnTo>
                <a:lnTo>
                  <a:pt x="8953219" y="3662681"/>
                </a:lnTo>
                <a:lnTo>
                  <a:pt x="0" y="36626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53650" y="1048198"/>
            <a:ext cx="11507922" cy="852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30"/>
              </a:lnSpc>
            </a:pPr>
            <a:r>
              <a:rPr lang="en-US" sz="5477">
                <a:solidFill>
                  <a:srgbClr val="FAFAF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3ª</a:t>
            </a:r>
            <a:r>
              <a:rPr lang="en-US" sz="5477">
                <a:solidFill>
                  <a:srgbClr val="FAFAF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Live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3650" y="1882147"/>
            <a:ext cx="4612943" cy="1213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41"/>
              </a:lnSpc>
            </a:pPr>
            <a:r>
              <a:rPr lang="en-US" sz="3873" b="true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Estágio Probatório </a:t>
            </a:r>
          </a:p>
          <a:p>
            <a:pPr algn="l">
              <a:lnSpc>
                <a:spcPts val="4841"/>
              </a:lnSpc>
            </a:pPr>
            <a:r>
              <a:rPr lang="en-US" b="true" sz="3873">
                <a:solidFill>
                  <a:srgbClr val="FAFA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 Foco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53650" y="3346836"/>
            <a:ext cx="4113162" cy="454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2"/>
              </a:lnSpc>
            </a:pPr>
            <a:r>
              <a:rPr lang="en-US" b="true" sz="288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18 de março de 2026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9293" y="9013948"/>
            <a:ext cx="1678315" cy="1035622"/>
            <a:chOff x="0" y="0"/>
            <a:chExt cx="2864160" cy="17673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4104" cy="1767332"/>
            </a:xfrm>
            <a:custGeom>
              <a:avLst/>
              <a:gdLst/>
              <a:ahLst/>
              <a:cxnLst/>
              <a:rect r="r" b="b" t="t" l="l"/>
              <a:pathLst>
                <a:path h="1767332" w="2864104">
                  <a:moveTo>
                    <a:pt x="0" y="0"/>
                  </a:moveTo>
                  <a:lnTo>
                    <a:pt x="2864104" y="0"/>
                  </a:lnTo>
                  <a:lnTo>
                    <a:pt x="2864104" y="1767332"/>
                  </a:lnTo>
                  <a:lnTo>
                    <a:pt x="0" y="1767332"/>
                  </a:lnTo>
                  <a:close/>
                </a:path>
              </a:pathLst>
            </a:custGeom>
            <a:blipFill>
              <a:blip r:embed="rId3"/>
              <a:stretch>
                <a:fillRect l="0" t="-4068" r="0" b="-406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293157" y="9353595"/>
            <a:ext cx="1873624" cy="591850"/>
            <a:chOff x="0" y="0"/>
            <a:chExt cx="5360938" cy="16934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60946" cy="1693423"/>
            </a:xfrm>
            <a:custGeom>
              <a:avLst/>
              <a:gdLst/>
              <a:ahLst/>
              <a:cxnLst/>
              <a:rect r="r" b="b" t="t" l="l"/>
              <a:pathLst>
                <a:path h="1693423" w="5360946">
                  <a:moveTo>
                    <a:pt x="0" y="0"/>
                  </a:moveTo>
                  <a:lnTo>
                    <a:pt x="5360946" y="0"/>
                  </a:lnTo>
                  <a:lnTo>
                    <a:pt x="5360946" y="1693423"/>
                  </a:lnTo>
                  <a:lnTo>
                    <a:pt x="0" y="1693423"/>
                  </a:lnTo>
                  <a:close/>
                </a:path>
              </a:pathLst>
            </a:custGeom>
            <a:blipFill>
              <a:blip r:embed="rId4"/>
              <a:stretch>
                <a:fillRect l="-1098" t="0" r="-1098" b="0"/>
              </a:stretch>
            </a:blip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7089429" y="3563260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659" t="0" r="-3656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38274" y="653011"/>
            <a:ext cx="17048287" cy="1341030"/>
            <a:chOff x="0" y="0"/>
            <a:chExt cx="17729113" cy="139458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729073" cy="1394548"/>
            </a:xfrm>
            <a:custGeom>
              <a:avLst/>
              <a:gdLst/>
              <a:ahLst/>
              <a:cxnLst/>
              <a:rect r="r" b="b" t="t" l="l"/>
              <a:pathLst>
                <a:path h="1394548" w="17729073">
                  <a:moveTo>
                    <a:pt x="0" y="104722"/>
                  </a:moveTo>
                  <a:cubicBezTo>
                    <a:pt x="0" y="46895"/>
                    <a:pt x="53285" y="0"/>
                    <a:pt x="118992" y="0"/>
                  </a:cubicBezTo>
                  <a:lnTo>
                    <a:pt x="17610080" y="0"/>
                  </a:lnTo>
                  <a:cubicBezTo>
                    <a:pt x="17675788" y="0"/>
                    <a:pt x="17729073" y="46895"/>
                    <a:pt x="17729073" y="104722"/>
                  </a:cubicBezTo>
                  <a:lnTo>
                    <a:pt x="17729073" y="1289826"/>
                  </a:lnTo>
                  <a:cubicBezTo>
                    <a:pt x="17729073" y="1347653"/>
                    <a:pt x="17675788" y="1394548"/>
                    <a:pt x="17610080" y="1394548"/>
                  </a:cubicBezTo>
                  <a:lnTo>
                    <a:pt x="118992" y="1394548"/>
                  </a:lnTo>
                  <a:cubicBezTo>
                    <a:pt x="53285" y="1394548"/>
                    <a:pt x="0" y="1347653"/>
                    <a:pt x="0" y="1289826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52070" y="2958329"/>
            <a:ext cx="6194446" cy="551660"/>
            <a:chOff x="0" y="0"/>
            <a:chExt cx="14378846" cy="12805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378812" cy="1280507"/>
            </a:xfrm>
            <a:custGeom>
              <a:avLst/>
              <a:gdLst/>
              <a:ahLst/>
              <a:cxnLst/>
              <a:rect r="r" b="b" t="t" l="l"/>
              <a:pathLst>
                <a:path h="1280507" w="14378812">
                  <a:moveTo>
                    <a:pt x="0" y="96158"/>
                  </a:moveTo>
                  <a:cubicBezTo>
                    <a:pt x="0" y="43060"/>
                    <a:pt x="43215" y="0"/>
                    <a:pt x="96506" y="0"/>
                  </a:cubicBezTo>
                  <a:lnTo>
                    <a:pt x="14282307" y="0"/>
                  </a:lnTo>
                  <a:cubicBezTo>
                    <a:pt x="14335598" y="0"/>
                    <a:pt x="14378812" y="43060"/>
                    <a:pt x="14378812" y="96158"/>
                  </a:cubicBezTo>
                  <a:lnTo>
                    <a:pt x="14378812" y="1184349"/>
                  </a:lnTo>
                  <a:cubicBezTo>
                    <a:pt x="14378812" y="1237447"/>
                    <a:pt x="14335598" y="1280507"/>
                    <a:pt x="14282307" y="1280507"/>
                  </a:cubicBezTo>
                  <a:lnTo>
                    <a:pt x="96506" y="1280507"/>
                  </a:lnTo>
                  <a:cubicBezTo>
                    <a:pt x="43215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138942" y="2958329"/>
            <a:ext cx="4774512" cy="551660"/>
            <a:chOff x="0" y="0"/>
            <a:chExt cx="11082827" cy="12805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082802" cy="1280507"/>
            </a:xfrm>
            <a:custGeom>
              <a:avLst/>
              <a:gdLst/>
              <a:ahLst/>
              <a:cxnLst/>
              <a:rect r="r" b="b" t="t" l="l"/>
              <a:pathLst>
                <a:path h="1280507" w="11082802">
                  <a:moveTo>
                    <a:pt x="0" y="96158"/>
                  </a:moveTo>
                  <a:cubicBezTo>
                    <a:pt x="0" y="43060"/>
                    <a:pt x="33309" y="0"/>
                    <a:pt x="74384" y="0"/>
                  </a:cubicBezTo>
                  <a:lnTo>
                    <a:pt x="11008417" y="0"/>
                  </a:lnTo>
                  <a:cubicBezTo>
                    <a:pt x="11049493" y="0"/>
                    <a:pt x="11082802" y="43060"/>
                    <a:pt x="11082802" y="96158"/>
                  </a:cubicBezTo>
                  <a:lnTo>
                    <a:pt x="11082802" y="1184349"/>
                  </a:lnTo>
                  <a:cubicBezTo>
                    <a:pt x="11082802" y="1237447"/>
                    <a:pt x="11049493" y="1280507"/>
                    <a:pt x="11008417" y="1280507"/>
                  </a:cubicBezTo>
                  <a:lnTo>
                    <a:pt x="74384" y="1280507"/>
                  </a:lnTo>
                  <a:cubicBezTo>
                    <a:pt x="33309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5168479" y="6440130"/>
            <a:ext cx="4774512" cy="551660"/>
            <a:chOff x="0" y="0"/>
            <a:chExt cx="11082827" cy="12805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082802" cy="1280507"/>
            </a:xfrm>
            <a:custGeom>
              <a:avLst/>
              <a:gdLst/>
              <a:ahLst/>
              <a:cxnLst/>
              <a:rect r="r" b="b" t="t" l="l"/>
              <a:pathLst>
                <a:path h="1280507" w="11082802">
                  <a:moveTo>
                    <a:pt x="0" y="96158"/>
                  </a:moveTo>
                  <a:cubicBezTo>
                    <a:pt x="0" y="43060"/>
                    <a:pt x="33309" y="0"/>
                    <a:pt x="74384" y="0"/>
                  </a:cubicBezTo>
                  <a:lnTo>
                    <a:pt x="11008417" y="0"/>
                  </a:lnTo>
                  <a:cubicBezTo>
                    <a:pt x="11049493" y="0"/>
                    <a:pt x="11082802" y="43060"/>
                    <a:pt x="11082802" y="96158"/>
                  </a:cubicBezTo>
                  <a:lnTo>
                    <a:pt x="11082802" y="1184349"/>
                  </a:lnTo>
                  <a:cubicBezTo>
                    <a:pt x="11082802" y="1237447"/>
                    <a:pt x="11049493" y="1280507"/>
                    <a:pt x="11008417" y="1280507"/>
                  </a:cubicBezTo>
                  <a:lnTo>
                    <a:pt x="74384" y="1280507"/>
                  </a:lnTo>
                  <a:cubicBezTo>
                    <a:pt x="33309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4299240" y="5372749"/>
            <a:ext cx="231676" cy="500921"/>
          </a:xfrm>
          <a:custGeom>
            <a:avLst/>
            <a:gdLst/>
            <a:ahLst/>
            <a:cxnLst/>
            <a:rect r="r" b="b" t="t" l="l"/>
            <a:pathLst>
              <a:path h="500921" w="231676">
                <a:moveTo>
                  <a:pt x="0" y="0"/>
                </a:moveTo>
                <a:lnTo>
                  <a:pt x="231675" y="0"/>
                </a:lnTo>
                <a:lnTo>
                  <a:pt x="231675" y="500921"/>
                </a:lnTo>
                <a:lnTo>
                  <a:pt x="0" y="5009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28700" y="873470"/>
            <a:ext cx="17572857" cy="87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ESTÁGIO PROBATÓRIO - AvaliaGov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32623" y="3052832"/>
            <a:ext cx="6113893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ESPECIFICAR ATIVIDADES DO SERVIDOR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219495" y="3052832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REALIZAR A AVALIAÇÃO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38274" y="3716479"/>
            <a:ext cx="6451155" cy="2157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99"/>
              </a:lnSpc>
            </a:pP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 Chefia deverá registrar no sistema</a:t>
            </a: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:</a:t>
            </a:r>
          </a:p>
          <a:p>
            <a:pPr algn="just">
              <a:lnSpc>
                <a:spcPts val="2899"/>
              </a:lnSpc>
            </a:pP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Atendimento ao público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Participação no PGD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Horas de PDI realizadas</a:t>
            </a:r>
          </a:p>
          <a:p>
            <a:pPr algn="just">
              <a:lnSpc>
                <a:spcPts val="2899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9219495" y="3714603"/>
            <a:ext cx="9980936" cy="2157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99"/>
              </a:lnSpc>
            </a:pP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Na </a:t>
            </a: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avaliação deverá:</a:t>
            </a:r>
          </a:p>
          <a:p>
            <a:pPr algn="just">
              <a:lnSpc>
                <a:spcPts val="2899"/>
              </a:lnSpc>
            </a:pPr>
          </a:p>
          <a:p>
            <a:pPr algn="l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valiar todos os fatores e descritores</a:t>
            </a:r>
          </a:p>
          <a:p>
            <a:pPr algn="l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ns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ri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 pontuação e justificativa</a:t>
            </a:r>
          </a:p>
          <a:p>
            <a:pPr algn="l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licar em Concluir</a:t>
            </a:r>
          </a:p>
          <a:p>
            <a:pPr algn="just">
              <a:lnSpc>
                <a:spcPts val="2899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5249033" y="6534633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AVALIAÇÃO POR PARES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249033" y="7196404"/>
            <a:ext cx="9980936" cy="2519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99"/>
              </a:lnSpc>
            </a:pP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Os colegas</a:t>
            </a: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avaliadores deverão:</a:t>
            </a:r>
          </a:p>
          <a:p>
            <a:pPr algn="just">
              <a:lnSpc>
                <a:spcPts val="2899"/>
              </a:lnSpc>
            </a:pP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Acessam o SouGOV → A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valiaGov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ecebem notificação do sistema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valiam os mesmos fatores e descritores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evem i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nserir pontuação e justificativa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Clicar em Concluir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732623" y="5743640"/>
            <a:ext cx="3492971" cy="551660"/>
            <a:chOff x="0" y="0"/>
            <a:chExt cx="8108051" cy="128054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08032" cy="1280507"/>
            </a:xfrm>
            <a:custGeom>
              <a:avLst/>
              <a:gdLst/>
              <a:ahLst/>
              <a:cxnLst/>
              <a:rect r="r" b="b" t="t" l="l"/>
              <a:pathLst>
                <a:path h="1280507" w="8108032">
                  <a:moveTo>
                    <a:pt x="0" y="96158"/>
                  </a:moveTo>
                  <a:cubicBezTo>
                    <a:pt x="0" y="43060"/>
                    <a:pt x="24369" y="0"/>
                    <a:pt x="54419" y="0"/>
                  </a:cubicBezTo>
                  <a:lnTo>
                    <a:pt x="8053614" y="0"/>
                  </a:lnTo>
                  <a:cubicBezTo>
                    <a:pt x="8083664" y="0"/>
                    <a:pt x="8108032" y="43060"/>
                    <a:pt x="8108032" y="96158"/>
                  </a:cubicBezTo>
                  <a:lnTo>
                    <a:pt x="8108032" y="1184349"/>
                  </a:lnTo>
                  <a:cubicBezTo>
                    <a:pt x="8108032" y="1237447"/>
                    <a:pt x="8083664" y="1280507"/>
                    <a:pt x="8053614" y="1280507"/>
                  </a:cubicBezTo>
                  <a:lnTo>
                    <a:pt x="54419" y="1280507"/>
                  </a:lnTo>
                  <a:cubicBezTo>
                    <a:pt x="24369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858891" y="5871581"/>
            <a:ext cx="3240435" cy="257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72"/>
              </a:lnSpc>
            </a:pPr>
            <a:r>
              <a:rPr lang="en-US" sz="148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hlinkClick r:id="rId9" tooltip="http://integra.enap.gov.br/CONSULTA"/>
              </a:rPr>
              <a:t>INTEGRA.ENAP.GOV.BR</a:t>
            </a:r>
            <a:r>
              <a:rPr lang="en-US" b="true" sz="148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hlinkClick r:id="rId10" tooltip="http://integra.enap.gov.br/CONSULTA"/>
              </a:rPr>
              <a:t>/CONSULTA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9293" y="9013948"/>
            <a:ext cx="1678315" cy="1035622"/>
            <a:chOff x="0" y="0"/>
            <a:chExt cx="2864160" cy="17673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4104" cy="1767332"/>
            </a:xfrm>
            <a:custGeom>
              <a:avLst/>
              <a:gdLst/>
              <a:ahLst/>
              <a:cxnLst/>
              <a:rect r="r" b="b" t="t" l="l"/>
              <a:pathLst>
                <a:path h="1767332" w="2864104">
                  <a:moveTo>
                    <a:pt x="0" y="0"/>
                  </a:moveTo>
                  <a:lnTo>
                    <a:pt x="2864104" y="0"/>
                  </a:lnTo>
                  <a:lnTo>
                    <a:pt x="2864104" y="1767332"/>
                  </a:lnTo>
                  <a:lnTo>
                    <a:pt x="0" y="1767332"/>
                  </a:lnTo>
                  <a:close/>
                </a:path>
              </a:pathLst>
            </a:custGeom>
            <a:blipFill>
              <a:blip r:embed="rId3"/>
              <a:stretch>
                <a:fillRect l="0" t="-4068" r="0" b="-406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293157" y="9353595"/>
            <a:ext cx="1873624" cy="591850"/>
            <a:chOff x="0" y="0"/>
            <a:chExt cx="5360938" cy="16934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60946" cy="1693423"/>
            </a:xfrm>
            <a:custGeom>
              <a:avLst/>
              <a:gdLst/>
              <a:ahLst/>
              <a:cxnLst/>
              <a:rect r="r" b="b" t="t" l="l"/>
              <a:pathLst>
                <a:path h="1693423" w="5360946">
                  <a:moveTo>
                    <a:pt x="0" y="0"/>
                  </a:moveTo>
                  <a:lnTo>
                    <a:pt x="5360946" y="0"/>
                  </a:lnTo>
                  <a:lnTo>
                    <a:pt x="5360946" y="1693423"/>
                  </a:lnTo>
                  <a:lnTo>
                    <a:pt x="0" y="1693423"/>
                  </a:lnTo>
                  <a:close/>
                </a:path>
              </a:pathLst>
            </a:custGeom>
            <a:blipFill>
              <a:blip r:embed="rId4"/>
              <a:stretch>
                <a:fillRect l="-1098" t="0" r="-1098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638274" y="2243022"/>
            <a:ext cx="13179751" cy="1297181"/>
            <a:chOff x="0" y="0"/>
            <a:chExt cx="43255915" cy="425734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255816" cy="4257235"/>
            </a:xfrm>
            <a:custGeom>
              <a:avLst/>
              <a:gdLst/>
              <a:ahLst/>
              <a:cxnLst/>
              <a:rect r="r" b="b" t="t" l="l"/>
              <a:pathLst>
                <a:path h="4257235" w="43255816">
                  <a:moveTo>
                    <a:pt x="0" y="319693"/>
                  </a:moveTo>
                  <a:cubicBezTo>
                    <a:pt x="0" y="143158"/>
                    <a:pt x="130005" y="0"/>
                    <a:pt x="290319" y="0"/>
                  </a:cubicBezTo>
                  <a:lnTo>
                    <a:pt x="42965495" y="0"/>
                  </a:lnTo>
                  <a:cubicBezTo>
                    <a:pt x="43125811" y="0"/>
                    <a:pt x="43255816" y="143158"/>
                    <a:pt x="43255816" y="319693"/>
                  </a:cubicBezTo>
                  <a:lnTo>
                    <a:pt x="43255816" y="3937543"/>
                  </a:lnTo>
                  <a:cubicBezTo>
                    <a:pt x="43255816" y="4114077"/>
                    <a:pt x="43125811" y="4257235"/>
                    <a:pt x="42965495" y="4257235"/>
                  </a:cubicBezTo>
                  <a:lnTo>
                    <a:pt x="290319" y="4257235"/>
                  </a:lnTo>
                  <a:cubicBezTo>
                    <a:pt x="130005" y="4257235"/>
                    <a:pt x="0" y="4114077"/>
                    <a:pt x="0" y="3937543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638274" y="653011"/>
            <a:ext cx="17048287" cy="1341030"/>
            <a:chOff x="0" y="0"/>
            <a:chExt cx="17729113" cy="13945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729073" cy="1394548"/>
            </a:xfrm>
            <a:custGeom>
              <a:avLst/>
              <a:gdLst/>
              <a:ahLst/>
              <a:cxnLst/>
              <a:rect r="r" b="b" t="t" l="l"/>
              <a:pathLst>
                <a:path h="1394548" w="17729073">
                  <a:moveTo>
                    <a:pt x="0" y="104722"/>
                  </a:moveTo>
                  <a:cubicBezTo>
                    <a:pt x="0" y="46895"/>
                    <a:pt x="53285" y="0"/>
                    <a:pt x="118992" y="0"/>
                  </a:cubicBezTo>
                  <a:lnTo>
                    <a:pt x="17610080" y="0"/>
                  </a:lnTo>
                  <a:cubicBezTo>
                    <a:pt x="17675788" y="0"/>
                    <a:pt x="17729073" y="46895"/>
                    <a:pt x="17729073" y="104722"/>
                  </a:cubicBezTo>
                  <a:lnTo>
                    <a:pt x="17729073" y="1289826"/>
                  </a:lnTo>
                  <a:cubicBezTo>
                    <a:pt x="17729073" y="1347653"/>
                    <a:pt x="17675788" y="1394548"/>
                    <a:pt x="17610080" y="1394548"/>
                  </a:cubicBezTo>
                  <a:lnTo>
                    <a:pt x="118992" y="1394548"/>
                  </a:lnTo>
                  <a:cubicBezTo>
                    <a:pt x="53285" y="1394548"/>
                    <a:pt x="0" y="1347653"/>
                    <a:pt x="0" y="1289826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638274" y="3902153"/>
            <a:ext cx="11244217" cy="4529320"/>
          </a:xfrm>
          <a:custGeom>
            <a:avLst/>
            <a:gdLst/>
            <a:ahLst/>
            <a:cxnLst/>
            <a:rect r="r" b="b" t="t" l="l"/>
            <a:pathLst>
              <a:path h="4529320" w="11244217">
                <a:moveTo>
                  <a:pt x="0" y="0"/>
                </a:moveTo>
                <a:lnTo>
                  <a:pt x="11244217" y="0"/>
                </a:lnTo>
                <a:lnTo>
                  <a:pt x="11244217" y="4529320"/>
                </a:lnTo>
                <a:lnTo>
                  <a:pt x="0" y="45293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873470"/>
            <a:ext cx="17572857" cy="87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ESTÁGIO PROBATÓRIO - Plano de Ação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46419" y="2346459"/>
            <a:ext cx="13071606" cy="1080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sz="2298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Após todo o processo (</a:t>
            </a:r>
            <a:r>
              <a:rPr lang="en-US" b="true" sz="2298">
                <a:solidFill>
                  <a:srgbClr val="231F20"/>
                </a:solidFill>
                <a:latin typeface="Inter Bold"/>
                <a:ea typeface="Inter Bold"/>
                <a:cs typeface="Inter Bold"/>
                <a:sym typeface="Inter Bold"/>
              </a:rPr>
              <a:t>avaliação + reconsideração + recurso</a:t>
            </a:r>
            <a:r>
              <a:rPr lang="en-US" sz="2298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), se a pontuação final do servidor tiver conceitos Inadequado ou Insuficiente, é obrigatório a criação de um plano de ação conjunto entre chefia e servidor.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2937261" y="3902153"/>
            <a:ext cx="4585415" cy="1342158"/>
            <a:chOff x="0" y="0"/>
            <a:chExt cx="15049323" cy="440495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049288" cy="4404845"/>
            </a:xfrm>
            <a:custGeom>
              <a:avLst/>
              <a:gdLst/>
              <a:ahLst/>
              <a:cxnLst/>
              <a:rect r="r" b="b" t="t" l="l"/>
              <a:pathLst>
                <a:path h="4404845" w="15049288">
                  <a:moveTo>
                    <a:pt x="0" y="330777"/>
                  </a:moveTo>
                  <a:cubicBezTo>
                    <a:pt x="0" y="148122"/>
                    <a:pt x="45230" y="0"/>
                    <a:pt x="101006" y="0"/>
                  </a:cubicBezTo>
                  <a:lnTo>
                    <a:pt x="14948281" y="0"/>
                  </a:lnTo>
                  <a:cubicBezTo>
                    <a:pt x="15004058" y="0"/>
                    <a:pt x="15049288" y="148122"/>
                    <a:pt x="15049288" y="330777"/>
                  </a:cubicBezTo>
                  <a:lnTo>
                    <a:pt x="15049288" y="4074068"/>
                  </a:lnTo>
                  <a:cubicBezTo>
                    <a:pt x="15049288" y="4256723"/>
                    <a:pt x="15004058" y="4404845"/>
                    <a:pt x="14948281" y="4404845"/>
                  </a:cubicBezTo>
                  <a:lnTo>
                    <a:pt x="101006" y="4404845"/>
                  </a:lnTo>
                  <a:cubicBezTo>
                    <a:pt x="45230" y="4404845"/>
                    <a:pt x="0" y="4256723"/>
                    <a:pt x="0" y="4074068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3164850" y="4132076"/>
            <a:ext cx="4130238" cy="883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32"/>
              </a:lnSpc>
              <a:spcBef>
                <a:spcPct val="0"/>
              </a:spcBef>
            </a:pPr>
            <a:r>
              <a:rPr lang="en-US" sz="186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 </a:t>
            </a:r>
            <a:r>
              <a:rPr lang="en-US" b="true" sz="186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Plano de Ação</a:t>
            </a:r>
            <a:r>
              <a:rPr lang="en-US" sz="186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pode ser editado pelo líder de comum acordo com o</a:t>
            </a:r>
          </a:p>
          <a:p>
            <a:pPr algn="ctr">
              <a:lnSpc>
                <a:spcPts val="2332"/>
              </a:lnSpc>
              <a:spcBef>
                <a:spcPct val="0"/>
              </a:spcBef>
            </a:pPr>
            <a:r>
              <a:rPr lang="en-US" sz="186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servidor durante todo ciclo.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2937261" y="5495734"/>
            <a:ext cx="4585415" cy="1342158"/>
            <a:chOff x="0" y="0"/>
            <a:chExt cx="15049323" cy="440495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5049288" cy="4404845"/>
            </a:xfrm>
            <a:custGeom>
              <a:avLst/>
              <a:gdLst/>
              <a:ahLst/>
              <a:cxnLst/>
              <a:rect r="r" b="b" t="t" l="l"/>
              <a:pathLst>
                <a:path h="4404845" w="15049288">
                  <a:moveTo>
                    <a:pt x="0" y="330777"/>
                  </a:moveTo>
                  <a:cubicBezTo>
                    <a:pt x="0" y="148122"/>
                    <a:pt x="45230" y="0"/>
                    <a:pt x="101006" y="0"/>
                  </a:cubicBezTo>
                  <a:lnTo>
                    <a:pt x="14948281" y="0"/>
                  </a:lnTo>
                  <a:cubicBezTo>
                    <a:pt x="15004058" y="0"/>
                    <a:pt x="15049288" y="148122"/>
                    <a:pt x="15049288" y="330777"/>
                  </a:cubicBezTo>
                  <a:lnTo>
                    <a:pt x="15049288" y="4074068"/>
                  </a:lnTo>
                  <a:cubicBezTo>
                    <a:pt x="15049288" y="4256723"/>
                    <a:pt x="15004058" y="4404845"/>
                    <a:pt x="14948281" y="4404845"/>
                  </a:cubicBezTo>
                  <a:lnTo>
                    <a:pt x="101006" y="4404845"/>
                  </a:lnTo>
                  <a:cubicBezTo>
                    <a:pt x="45230" y="4404845"/>
                    <a:pt x="0" y="4256723"/>
                    <a:pt x="0" y="4074068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3164850" y="5579806"/>
            <a:ext cx="4130238" cy="1178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32"/>
              </a:lnSpc>
              <a:spcBef>
                <a:spcPct val="0"/>
              </a:spcBef>
            </a:pPr>
            <a:r>
              <a:rPr lang="en-US" sz="186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Após o lançamento pela chefia, o</a:t>
            </a:r>
            <a:r>
              <a:rPr lang="en-US" sz="186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Plano pode ser consultado pelo</a:t>
            </a:r>
          </a:p>
          <a:p>
            <a:pPr algn="ctr">
              <a:lnSpc>
                <a:spcPts val="2332"/>
              </a:lnSpc>
              <a:spcBef>
                <a:spcPct val="0"/>
              </a:spcBef>
            </a:pPr>
            <a:r>
              <a:rPr lang="en-US" sz="186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servidor no SouGov, durante todo ciclo.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9293" y="9013948"/>
            <a:ext cx="1678315" cy="1035622"/>
            <a:chOff x="0" y="0"/>
            <a:chExt cx="2864160" cy="17673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4104" cy="1767332"/>
            </a:xfrm>
            <a:custGeom>
              <a:avLst/>
              <a:gdLst/>
              <a:ahLst/>
              <a:cxnLst/>
              <a:rect r="r" b="b" t="t" l="l"/>
              <a:pathLst>
                <a:path h="1767332" w="2864104">
                  <a:moveTo>
                    <a:pt x="0" y="0"/>
                  </a:moveTo>
                  <a:lnTo>
                    <a:pt x="2864104" y="0"/>
                  </a:lnTo>
                  <a:lnTo>
                    <a:pt x="2864104" y="1767332"/>
                  </a:lnTo>
                  <a:lnTo>
                    <a:pt x="0" y="1767332"/>
                  </a:lnTo>
                  <a:close/>
                </a:path>
              </a:pathLst>
            </a:custGeom>
            <a:blipFill>
              <a:blip r:embed="rId3"/>
              <a:stretch>
                <a:fillRect l="0" t="-4068" r="0" b="-406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293157" y="9353595"/>
            <a:ext cx="1873624" cy="591850"/>
            <a:chOff x="0" y="0"/>
            <a:chExt cx="5360938" cy="16934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60946" cy="1693423"/>
            </a:xfrm>
            <a:custGeom>
              <a:avLst/>
              <a:gdLst/>
              <a:ahLst/>
              <a:cxnLst/>
              <a:rect r="r" b="b" t="t" l="l"/>
              <a:pathLst>
                <a:path h="1693423" w="5360946">
                  <a:moveTo>
                    <a:pt x="0" y="0"/>
                  </a:moveTo>
                  <a:lnTo>
                    <a:pt x="5360946" y="0"/>
                  </a:lnTo>
                  <a:lnTo>
                    <a:pt x="5360946" y="1693423"/>
                  </a:lnTo>
                  <a:lnTo>
                    <a:pt x="0" y="1693423"/>
                  </a:lnTo>
                  <a:close/>
                </a:path>
              </a:pathLst>
            </a:custGeom>
            <a:blipFill>
              <a:blip r:embed="rId4"/>
              <a:stretch>
                <a:fillRect l="-1098" t="0" r="-1098" b="0"/>
              </a:stretch>
            </a:blip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7089429" y="3563260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659" t="0" r="-3656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910473" y="-6956438"/>
            <a:ext cx="13134485" cy="7043368"/>
          </a:xfrm>
          <a:custGeom>
            <a:avLst/>
            <a:gdLst/>
            <a:ahLst/>
            <a:cxnLst/>
            <a:rect r="r" b="b" t="t" l="l"/>
            <a:pathLst>
              <a:path h="7043368" w="13134485">
                <a:moveTo>
                  <a:pt x="0" y="0"/>
                </a:moveTo>
                <a:lnTo>
                  <a:pt x="13134485" y="0"/>
                </a:lnTo>
                <a:lnTo>
                  <a:pt x="13134485" y="7043368"/>
                </a:lnTo>
                <a:lnTo>
                  <a:pt x="0" y="70433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3976721" y="-6134153"/>
            <a:ext cx="12305719" cy="7064045"/>
            <a:chOff x="0" y="0"/>
            <a:chExt cx="16407626" cy="9418727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266700"/>
              <a:ext cx="16407626" cy="58772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376"/>
                </a:lnSpc>
                <a:spcBef>
                  <a:spcPct val="0"/>
                </a:spcBef>
              </a:pPr>
              <a:r>
                <a:rPr lang="en-US" sz="27981" spc="-839" strike="noStrike" u="none">
                  <a:solidFill>
                    <a:srgbClr val="4A53FA"/>
                  </a:solidFill>
                  <a:latin typeface="ITC Bottleneck"/>
                  <a:ea typeface="ITC Bottleneck"/>
                  <a:cs typeface="ITC Bottleneck"/>
                  <a:sym typeface="ITC Bottleneck"/>
                </a:rPr>
                <a:t>HIT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2350169" y="2745404"/>
              <a:ext cx="11707287" cy="66733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376"/>
                </a:lnSpc>
                <a:spcBef>
                  <a:spcPct val="0"/>
                </a:spcBef>
              </a:pPr>
              <a:r>
                <a:rPr lang="en-US" sz="27981" spc="-839">
                  <a:solidFill>
                    <a:srgbClr val="4A53FA"/>
                  </a:solidFill>
                  <a:latin typeface="ITC Bottleneck"/>
                  <a:ea typeface="ITC Bottleneck"/>
                  <a:cs typeface="ITC Bottleneck"/>
                  <a:sym typeface="ITC Bottleneck"/>
                </a:rPr>
                <a:t>CERTO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38274" y="653011"/>
            <a:ext cx="17048287" cy="1341030"/>
            <a:chOff x="0" y="0"/>
            <a:chExt cx="17729113" cy="139458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7729073" cy="1394548"/>
            </a:xfrm>
            <a:custGeom>
              <a:avLst/>
              <a:gdLst/>
              <a:ahLst/>
              <a:cxnLst/>
              <a:rect r="r" b="b" t="t" l="l"/>
              <a:pathLst>
                <a:path h="1394548" w="17729073">
                  <a:moveTo>
                    <a:pt x="0" y="104722"/>
                  </a:moveTo>
                  <a:cubicBezTo>
                    <a:pt x="0" y="46895"/>
                    <a:pt x="53285" y="0"/>
                    <a:pt x="118992" y="0"/>
                  </a:cubicBezTo>
                  <a:lnTo>
                    <a:pt x="17610080" y="0"/>
                  </a:lnTo>
                  <a:cubicBezTo>
                    <a:pt x="17675788" y="0"/>
                    <a:pt x="17729073" y="46895"/>
                    <a:pt x="17729073" y="104722"/>
                  </a:cubicBezTo>
                  <a:lnTo>
                    <a:pt x="17729073" y="1289826"/>
                  </a:lnTo>
                  <a:cubicBezTo>
                    <a:pt x="17729073" y="1347653"/>
                    <a:pt x="17675788" y="1394548"/>
                    <a:pt x="17610080" y="1394548"/>
                  </a:cubicBezTo>
                  <a:lnTo>
                    <a:pt x="118992" y="1394548"/>
                  </a:lnTo>
                  <a:cubicBezTo>
                    <a:pt x="53285" y="1394548"/>
                    <a:pt x="0" y="1347653"/>
                    <a:pt x="0" y="1289826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809878" y="2341732"/>
            <a:ext cx="12682682" cy="6801088"/>
          </a:xfrm>
          <a:custGeom>
            <a:avLst/>
            <a:gdLst/>
            <a:ahLst/>
            <a:cxnLst/>
            <a:rect r="r" b="b" t="t" l="l"/>
            <a:pathLst>
              <a:path h="6801088" w="12682682">
                <a:moveTo>
                  <a:pt x="0" y="0"/>
                </a:moveTo>
                <a:lnTo>
                  <a:pt x="12682682" y="0"/>
                </a:lnTo>
                <a:lnTo>
                  <a:pt x="12682682" y="6801088"/>
                </a:lnTo>
                <a:lnTo>
                  <a:pt x="0" y="68010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-12575510" y="5560019"/>
            <a:ext cx="17572857" cy="87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ESTÁGIO PROBATÓRIO - Prazos do EP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873470"/>
            <a:ext cx="17572857" cy="87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ESTÁGIO PROBATÓRIO - Prazos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9293" y="9013948"/>
            <a:ext cx="1678315" cy="1035622"/>
            <a:chOff x="0" y="0"/>
            <a:chExt cx="2864160" cy="17673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4104" cy="1767332"/>
            </a:xfrm>
            <a:custGeom>
              <a:avLst/>
              <a:gdLst/>
              <a:ahLst/>
              <a:cxnLst/>
              <a:rect r="r" b="b" t="t" l="l"/>
              <a:pathLst>
                <a:path h="1767332" w="2864104">
                  <a:moveTo>
                    <a:pt x="0" y="0"/>
                  </a:moveTo>
                  <a:lnTo>
                    <a:pt x="2864104" y="0"/>
                  </a:lnTo>
                  <a:lnTo>
                    <a:pt x="2864104" y="1767332"/>
                  </a:lnTo>
                  <a:lnTo>
                    <a:pt x="0" y="1767332"/>
                  </a:lnTo>
                  <a:close/>
                </a:path>
              </a:pathLst>
            </a:custGeom>
            <a:blipFill>
              <a:blip r:embed="rId3"/>
              <a:stretch>
                <a:fillRect l="0" t="-4068" r="0" b="-406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293157" y="9353595"/>
            <a:ext cx="1873624" cy="591850"/>
            <a:chOff x="0" y="0"/>
            <a:chExt cx="5360938" cy="16934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60946" cy="1693423"/>
            </a:xfrm>
            <a:custGeom>
              <a:avLst/>
              <a:gdLst/>
              <a:ahLst/>
              <a:cxnLst/>
              <a:rect r="r" b="b" t="t" l="l"/>
              <a:pathLst>
                <a:path h="1693423" w="5360946">
                  <a:moveTo>
                    <a:pt x="0" y="0"/>
                  </a:moveTo>
                  <a:lnTo>
                    <a:pt x="5360946" y="0"/>
                  </a:lnTo>
                  <a:lnTo>
                    <a:pt x="5360946" y="1693423"/>
                  </a:lnTo>
                  <a:lnTo>
                    <a:pt x="0" y="1693423"/>
                  </a:lnTo>
                  <a:close/>
                </a:path>
              </a:pathLst>
            </a:custGeom>
            <a:blipFill>
              <a:blip r:embed="rId4"/>
              <a:stretch>
                <a:fillRect l="-1098" t="0" r="-1098" b="0"/>
              </a:stretch>
            </a:blip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7089429" y="3563260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659" t="0" r="-3656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8560245" y="3501013"/>
            <a:ext cx="9378999" cy="4333556"/>
            <a:chOff x="0" y="0"/>
            <a:chExt cx="30781854" cy="14222721"/>
          </a:xfrm>
        </p:grpSpPr>
        <p:sp>
          <p:nvSpPr>
            <p:cNvPr name="Freeform 8" id="8">
              <a:hlinkClick r:id="rId7" tooltip="https://www.canva.com/design/DAHEIKhkK-A/JArBQKjDlgODucpSF44wmw/edit?utm_content=DAHEIKhkK-A&amp;utm_campaign=designshare&amp;utm_medium=link2&amp;utm_source=sharebutton"/>
            </p:cNvPr>
            <p:cNvSpPr/>
            <p:nvPr/>
          </p:nvSpPr>
          <p:spPr>
            <a:xfrm flipH="false" flipV="false" rot="0">
              <a:off x="0" y="0"/>
              <a:ext cx="30781783" cy="14222352"/>
            </a:xfrm>
            <a:custGeom>
              <a:avLst/>
              <a:gdLst/>
              <a:ahLst/>
              <a:cxnLst/>
              <a:rect r="r" b="b" t="t" l="l"/>
              <a:pathLst>
                <a:path h="14222352" w="30781783">
                  <a:moveTo>
                    <a:pt x="0" y="1068013"/>
                  </a:moveTo>
                  <a:cubicBezTo>
                    <a:pt x="0" y="478256"/>
                    <a:pt x="92514" y="0"/>
                    <a:pt x="206598" y="0"/>
                  </a:cubicBezTo>
                  <a:lnTo>
                    <a:pt x="30575185" y="0"/>
                  </a:lnTo>
                  <a:cubicBezTo>
                    <a:pt x="30689268" y="0"/>
                    <a:pt x="30781783" y="478256"/>
                    <a:pt x="30781783" y="1068013"/>
                  </a:cubicBezTo>
                  <a:lnTo>
                    <a:pt x="30781783" y="13154340"/>
                  </a:lnTo>
                  <a:cubicBezTo>
                    <a:pt x="30781783" y="13744096"/>
                    <a:pt x="30689268" y="14222352"/>
                    <a:pt x="30575185" y="14222352"/>
                  </a:cubicBezTo>
                  <a:lnTo>
                    <a:pt x="206598" y="14222352"/>
                  </a:lnTo>
                  <a:cubicBezTo>
                    <a:pt x="92514" y="14222352"/>
                    <a:pt x="0" y="13744096"/>
                    <a:pt x="0" y="13154340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38274" y="653011"/>
            <a:ext cx="17048287" cy="1341030"/>
            <a:chOff x="0" y="0"/>
            <a:chExt cx="17729113" cy="139458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729073" cy="1394548"/>
            </a:xfrm>
            <a:custGeom>
              <a:avLst/>
              <a:gdLst/>
              <a:ahLst/>
              <a:cxnLst/>
              <a:rect r="r" b="b" t="t" l="l"/>
              <a:pathLst>
                <a:path h="1394548" w="17729073">
                  <a:moveTo>
                    <a:pt x="0" y="104722"/>
                  </a:moveTo>
                  <a:cubicBezTo>
                    <a:pt x="0" y="46895"/>
                    <a:pt x="53285" y="0"/>
                    <a:pt x="118992" y="0"/>
                  </a:cubicBezTo>
                  <a:lnTo>
                    <a:pt x="17610080" y="0"/>
                  </a:lnTo>
                  <a:cubicBezTo>
                    <a:pt x="17675788" y="0"/>
                    <a:pt x="17729073" y="46895"/>
                    <a:pt x="17729073" y="104722"/>
                  </a:cubicBezTo>
                  <a:lnTo>
                    <a:pt x="17729073" y="1289826"/>
                  </a:lnTo>
                  <a:cubicBezTo>
                    <a:pt x="17729073" y="1347653"/>
                    <a:pt x="17675788" y="1394548"/>
                    <a:pt x="17610080" y="1394548"/>
                  </a:cubicBezTo>
                  <a:lnTo>
                    <a:pt x="118992" y="1394548"/>
                  </a:lnTo>
                  <a:cubicBezTo>
                    <a:pt x="53285" y="1394548"/>
                    <a:pt x="0" y="1347653"/>
                    <a:pt x="0" y="1289826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38274" y="3502889"/>
            <a:ext cx="7406358" cy="2564866"/>
            <a:chOff x="0" y="0"/>
            <a:chExt cx="24307652" cy="8417886"/>
          </a:xfrm>
        </p:grpSpPr>
        <p:sp>
          <p:nvSpPr>
            <p:cNvPr name="Freeform 12" id="12">
              <a:hlinkClick r:id="rId8" tooltip="https://www.canva.com/design/DAHEIKhkK-A/JArBQKjDlgODucpSF44wmw/edit?utm_content=DAHEIKhkK-A&amp;utm_campaign=designshare&amp;utm_medium=link2&amp;utm_source=sharebutton"/>
            </p:cNvPr>
            <p:cNvSpPr/>
            <p:nvPr/>
          </p:nvSpPr>
          <p:spPr>
            <a:xfrm flipH="false" flipV="false" rot="0">
              <a:off x="0" y="0"/>
              <a:ext cx="24307595" cy="8417668"/>
            </a:xfrm>
            <a:custGeom>
              <a:avLst/>
              <a:gdLst/>
              <a:ahLst/>
              <a:cxnLst/>
              <a:rect r="r" b="b" t="t" l="l"/>
              <a:pathLst>
                <a:path h="8417668" w="24307595">
                  <a:moveTo>
                    <a:pt x="0" y="632116"/>
                  </a:moveTo>
                  <a:cubicBezTo>
                    <a:pt x="0" y="283061"/>
                    <a:pt x="73056" y="0"/>
                    <a:pt x="163145" y="0"/>
                  </a:cubicBezTo>
                  <a:lnTo>
                    <a:pt x="24144450" y="0"/>
                  </a:lnTo>
                  <a:cubicBezTo>
                    <a:pt x="24234539" y="0"/>
                    <a:pt x="24307595" y="283061"/>
                    <a:pt x="24307595" y="632116"/>
                  </a:cubicBezTo>
                  <a:lnTo>
                    <a:pt x="24307595" y="7785552"/>
                  </a:lnTo>
                  <a:cubicBezTo>
                    <a:pt x="24307595" y="8134607"/>
                    <a:pt x="24234539" y="8417668"/>
                    <a:pt x="24144450" y="8417668"/>
                  </a:cubicBezTo>
                  <a:lnTo>
                    <a:pt x="163145" y="8417668"/>
                  </a:lnTo>
                  <a:cubicBezTo>
                    <a:pt x="73056" y="8417668"/>
                    <a:pt x="0" y="8134607"/>
                    <a:pt x="0" y="7785552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52070" y="2958329"/>
            <a:ext cx="7392562" cy="551660"/>
            <a:chOff x="0" y="0"/>
            <a:chExt cx="17159971" cy="12805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7159931" cy="1280507"/>
            </a:xfrm>
            <a:custGeom>
              <a:avLst/>
              <a:gdLst/>
              <a:ahLst/>
              <a:cxnLst/>
              <a:rect r="r" b="b" t="t" l="l"/>
              <a:pathLst>
                <a:path h="1280507" w="17159931">
                  <a:moveTo>
                    <a:pt x="0" y="96158"/>
                  </a:moveTo>
                  <a:cubicBezTo>
                    <a:pt x="0" y="43060"/>
                    <a:pt x="51574" y="0"/>
                    <a:pt x="115172" y="0"/>
                  </a:cubicBezTo>
                  <a:lnTo>
                    <a:pt x="17044760" y="0"/>
                  </a:lnTo>
                  <a:cubicBezTo>
                    <a:pt x="17108357" y="0"/>
                    <a:pt x="17159931" y="43060"/>
                    <a:pt x="17159931" y="96158"/>
                  </a:cubicBezTo>
                  <a:lnTo>
                    <a:pt x="17159931" y="1184349"/>
                  </a:lnTo>
                  <a:cubicBezTo>
                    <a:pt x="17159931" y="1237447"/>
                    <a:pt x="17108357" y="1280507"/>
                    <a:pt x="17044760" y="1280507"/>
                  </a:cubicBezTo>
                  <a:lnTo>
                    <a:pt x="115172" y="1280507"/>
                  </a:lnTo>
                  <a:cubicBezTo>
                    <a:pt x="51574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560245" y="2958329"/>
            <a:ext cx="9378999" cy="551660"/>
            <a:chOff x="0" y="0"/>
            <a:chExt cx="21770983" cy="12805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770932" cy="1280507"/>
            </a:xfrm>
            <a:custGeom>
              <a:avLst/>
              <a:gdLst/>
              <a:ahLst/>
              <a:cxnLst/>
              <a:rect r="r" b="b" t="t" l="l"/>
              <a:pathLst>
                <a:path h="1280507" w="21770932">
                  <a:moveTo>
                    <a:pt x="0" y="96158"/>
                  </a:moveTo>
                  <a:cubicBezTo>
                    <a:pt x="0" y="43060"/>
                    <a:pt x="65432" y="0"/>
                    <a:pt x="146120" y="0"/>
                  </a:cubicBezTo>
                  <a:lnTo>
                    <a:pt x="21624813" y="0"/>
                  </a:lnTo>
                  <a:cubicBezTo>
                    <a:pt x="21705500" y="0"/>
                    <a:pt x="21770932" y="43060"/>
                    <a:pt x="21770932" y="96158"/>
                  </a:cubicBezTo>
                  <a:lnTo>
                    <a:pt x="21770932" y="1184349"/>
                  </a:lnTo>
                  <a:cubicBezTo>
                    <a:pt x="21770932" y="1237447"/>
                    <a:pt x="21705500" y="1280507"/>
                    <a:pt x="21624813" y="1280507"/>
                  </a:cubicBezTo>
                  <a:lnTo>
                    <a:pt x="146120" y="1280507"/>
                  </a:lnTo>
                  <a:cubicBezTo>
                    <a:pt x="65432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9872953" y="4031448"/>
            <a:ext cx="589904" cy="607026"/>
          </a:xfrm>
          <a:custGeom>
            <a:avLst/>
            <a:gdLst/>
            <a:ahLst/>
            <a:cxnLst/>
            <a:rect r="r" b="b" t="t" l="l"/>
            <a:pathLst>
              <a:path h="607026" w="589904">
                <a:moveTo>
                  <a:pt x="0" y="0"/>
                </a:moveTo>
                <a:lnTo>
                  <a:pt x="589904" y="0"/>
                </a:lnTo>
                <a:lnTo>
                  <a:pt x="589904" y="607026"/>
                </a:lnTo>
                <a:lnTo>
                  <a:pt x="0" y="6070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5618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50805" y="819967"/>
            <a:ext cx="17572857" cy="87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ESTÁGIO PROBATÓRIO - Particularidades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52070" y="3745054"/>
            <a:ext cx="7392562" cy="1939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47172" indent="-223586" lvl="1">
              <a:lnSpc>
                <a:spcPts val="258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AvaliaGov não exige especificação de atividades.</a:t>
            </a:r>
          </a:p>
          <a:p>
            <a:pPr algn="just" marL="447172" indent="-223586" lvl="1">
              <a:lnSpc>
                <a:spcPts val="258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Não há exigência do campo “</a:t>
            </a: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Controle de Frequência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”.</a:t>
            </a:r>
          </a:p>
          <a:p>
            <a:pPr algn="just" marL="447172" indent="-223586" lvl="1">
              <a:lnSpc>
                <a:spcPts val="258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Os </a:t>
            </a: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Fatores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não contém </a:t>
            </a: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Descritores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algn="just" marL="447172" indent="-223586" lvl="1">
              <a:lnSpc>
                <a:spcPts val="258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Na legislação não há diferenciação entre pares</a:t>
            </a:r>
          </a:p>
          <a:p>
            <a:pPr algn="just">
              <a:lnSpc>
                <a:spcPts val="2589"/>
              </a:lnSpc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docentes e TAE’S (</a:t>
            </a: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aguardar resolução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5 pontos da avaliação discente (</a:t>
            </a: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aguardar resolução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32623" y="3052832"/>
            <a:ext cx="731200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AVALIAÇÃO DOCENTE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640799" y="3052832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NA AVALIAÇÃO DE PARES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0693373" y="4031448"/>
            <a:ext cx="589904" cy="607026"/>
          </a:xfrm>
          <a:custGeom>
            <a:avLst/>
            <a:gdLst/>
            <a:ahLst/>
            <a:cxnLst/>
            <a:rect r="r" b="b" t="t" l="l"/>
            <a:pathLst>
              <a:path h="607026" w="589904">
                <a:moveTo>
                  <a:pt x="0" y="0"/>
                </a:moveTo>
                <a:lnTo>
                  <a:pt x="589904" y="0"/>
                </a:lnTo>
                <a:lnTo>
                  <a:pt x="589904" y="607026"/>
                </a:lnTo>
                <a:lnTo>
                  <a:pt x="0" y="6070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5618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514871" y="4031448"/>
            <a:ext cx="589904" cy="607026"/>
          </a:xfrm>
          <a:custGeom>
            <a:avLst/>
            <a:gdLst/>
            <a:ahLst/>
            <a:cxnLst/>
            <a:rect r="r" b="b" t="t" l="l"/>
            <a:pathLst>
              <a:path h="607026" w="589904">
                <a:moveTo>
                  <a:pt x="0" y="0"/>
                </a:moveTo>
                <a:lnTo>
                  <a:pt x="589904" y="0"/>
                </a:lnTo>
                <a:lnTo>
                  <a:pt x="589904" y="607026"/>
                </a:lnTo>
                <a:lnTo>
                  <a:pt x="0" y="6070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5618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2536317" y="4190536"/>
            <a:ext cx="6419484" cy="279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b="true" sz="179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=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9906974" y="5063495"/>
            <a:ext cx="589904" cy="607026"/>
          </a:xfrm>
          <a:custGeom>
            <a:avLst/>
            <a:gdLst/>
            <a:ahLst/>
            <a:cxnLst/>
            <a:rect r="r" b="b" t="t" l="l"/>
            <a:pathLst>
              <a:path h="607026" w="589904">
                <a:moveTo>
                  <a:pt x="0" y="0"/>
                </a:moveTo>
                <a:lnTo>
                  <a:pt x="589903" y="0"/>
                </a:lnTo>
                <a:lnTo>
                  <a:pt x="589903" y="607026"/>
                </a:lnTo>
                <a:lnTo>
                  <a:pt x="0" y="6070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5618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0727393" y="5063495"/>
            <a:ext cx="589904" cy="607026"/>
          </a:xfrm>
          <a:custGeom>
            <a:avLst/>
            <a:gdLst/>
            <a:ahLst/>
            <a:cxnLst/>
            <a:rect r="r" b="b" t="t" l="l"/>
            <a:pathLst>
              <a:path h="607026" w="589904">
                <a:moveTo>
                  <a:pt x="0" y="0"/>
                </a:moveTo>
                <a:lnTo>
                  <a:pt x="589904" y="0"/>
                </a:lnTo>
                <a:lnTo>
                  <a:pt x="589904" y="607026"/>
                </a:lnTo>
                <a:lnTo>
                  <a:pt x="0" y="6070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5618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1548892" y="5063495"/>
            <a:ext cx="589904" cy="607026"/>
          </a:xfrm>
          <a:custGeom>
            <a:avLst/>
            <a:gdLst/>
            <a:ahLst/>
            <a:cxnLst/>
            <a:rect r="r" b="b" t="t" l="l"/>
            <a:pathLst>
              <a:path h="607026" w="589904">
                <a:moveTo>
                  <a:pt x="0" y="0"/>
                </a:moveTo>
                <a:lnTo>
                  <a:pt x="589904" y="0"/>
                </a:lnTo>
                <a:lnTo>
                  <a:pt x="589904" y="607026"/>
                </a:lnTo>
                <a:lnTo>
                  <a:pt x="0" y="6070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55618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9147330" y="6122016"/>
            <a:ext cx="589904" cy="607026"/>
          </a:xfrm>
          <a:custGeom>
            <a:avLst/>
            <a:gdLst/>
            <a:ahLst/>
            <a:cxnLst/>
            <a:rect r="r" b="b" t="t" l="l"/>
            <a:pathLst>
              <a:path h="607026" w="589904">
                <a:moveTo>
                  <a:pt x="0" y="0"/>
                </a:moveTo>
                <a:lnTo>
                  <a:pt x="589904" y="0"/>
                </a:lnTo>
                <a:lnTo>
                  <a:pt x="589904" y="607026"/>
                </a:lnTo>
                <a:lnTo>
                  <a:pt x="0" y="6070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5618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9968829" y="6122016"/>
            <a:ext cx="589904" cy="607026"/>
          </a:xfrm>
          <a:custGeom>
            <a:avLst/>
            <a:gdLst/>
            <a:ahLst/>
            <a:cxnLst/>
            <a:rect r="r" b="b" t="t" l="l"/>
            <a:pathLst>
              <a:path h="607026" w="589904">
                <a:moveTo>
                  <a:pt x="0" y="0"/>
                </a:moveTo>
                <a:lnTo>
                  <a:pt x="589903" y="0"/>
                </a:lnTo>
                <a:lnTo>
                  <a:pt x="589903" y="607026"/>
                </a:lnTo>
                <a:lnTo>
                  <a:pt x="0" y="6070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5618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0790327" y="6107893"/>
            <a:ext cx="589904" cy="607026"/>
          </a:xfrm>
          <a:custGeom>
            <a:avLst/>
            <a:gdLst/>
            <a:ahLst/>
            <a:cxnLst/>
            <a:rect r="r" b="b" t="t" l="l"/>
            <a:pathLst>
              <a:path h="607026" w="589904">
                <a:moveTo>
                  <a:pt x="0" y="0"/>
                </a:moveTo>
                <a:lnTo>
                  <a:pt x="589904" y="0"/>
                </a:lnTo>
                <a:lnTo>
                  <a:pt x="589904" y="607026"/>
                </a:lnTo>
                <a:lnTo>
                  <a:pt x="0" y="6070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5618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1610747" y="6107893"/>
            <a:ext cx="589904" cy="607026"/>
          </a:xfrm>
          <a:custGeom>
            <a:avLst/>
            <a:gdLst/>
            <a:ahLst/>
            <a:cxnLst/>
            <a:rect r="r" b="b" t="t" l="l"/>
            <a:pathLst>
              <a:path h="607026" w="589904">
                <a:moveTo>
                  <a:pt x="0" y="0"/>
                </a:moveTo>
                <a:lnTo>
                  <a:pt x="589903" y="0"/>
                </a:lnTo>
                <a:lnTo>
                  <a:pt x="589903" y="607026"/>
                </a:lnTo>
                <a:lnTo>
                  <a:pt x="0" y="6070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55618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2432245" y="6266980"/>
            <a:ext cx="6419484" cy="279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b="true" sz="179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=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111394" y="4158702"/>
            <a:ext cx="4575167" cy="311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94"/>
              </a:lnSpc>
              <a:spcBef>
                <a:spcPct val="0"/>
              </a:spcBef>
            </a:pPr>
            <a:r>
              <a:rPr lang="en-US" sz="199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Média da nota dos 3 pares avaliadores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536317" y="5200375"/>
            <a:ext cx="6419484" cy="279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8"/>
              </a:lnSpc>
            </a:pPr>
            <a:r>
              <a:rPr lang="en-US" b="true" sz="179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=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3128103" y="5083511"/>
            <a:ext cx="4558458" cy="625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94"/>
              </a:lnSpc>
              <a:spcBef>
                <a:spcPct val="0"/>
              </a:spcBef>
            </a:pPr>
            <a:r>
              <a:rPr lang="en-US" sz="199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 sistema considerará apenas a nota atribuída pela </a:t>
            </a:r>
            <a:r>
              <a:rPr lang="en-US" b="true" sz="19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chefia</a:t>
            </a:r>
            <a:r>
              <a:rPr lang="en-US" sz="199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lang="en-US" b="true" sz="19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avaliado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773005" y="5936730"/>
            <a:ext cx="4913927" cy="939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94"/>
              </a:lnSpc>
              <a:spcBef>
                <a:spcPct val="0"/>
              </a:spcBef>
            </a:pPr>
            <a:r>
              <a:rPr lang="en-US" sz="199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Acima de 3 pares, o sitema </a:t>
            </a:r>
            <a:r>
              <a:rPr lang="en-US" b="true" sz="199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ZERA</a:t>
            </a:r>
            <a:r>
              <a:rPr lang="en-US" sz="1995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a nota do par que não avaliar e rateia a nota pelos demais avaliadores.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9293" y="9013948"/>
            <a:ext cx="1678315" cy="1035622"/>
            <a:chOff x="0" y="0"/>
            <a:chExt cx="2864160" cy="17673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4104" cy="1767332"/>
            </a:xfrm>
            <a:custGeom>
              <a:avLst/>
              <a:gdLst/>
              <a:ahLst/>
              <a:cxnLst/>
              <a:rect r="r" b="b" t="t" l="l"/>
              <a:pathLst>
                <a:path h="1767332" w="2864104">
                  <a:moveTo>
                    <a:pt x="0" y="0"/>
                  </a:moveTo>
                  <a:lnTo>
                    <a:pt x="2864104" y="0"/>
                  </a:lnTo>
                  <a:lnTo>
                    <a:pt x="2864104" y="1767332"/>
                  </a:lnTo>
                  <a:lnTo>
                    <a:pt x="0" y="1767332"/>
                  </a:lnTo>
                  <a:close/>
                </a:path>
              </a:pathLst>
            </a:custGeom>
            <a:blipFill>
              <a:blip r:embed="rId3"/>
              <a:stretch>
                <a:fillRect l="0" t="-4068" r="0" b="-406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293157" y="9353595"/>
            <a:ext cx="1873624" cy="591850"/>
            <a:chOff x="0" y="0"/>
            <a:chExt cx="5360938" cy="16934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60946" cy="1693423"/>
            </a:xfrm>
            <a:custGeom>
              <a:avLst/>
              <a:gdLst/>
              <a:ahLst/>
              <a:cxnLst/>
              <a:rect r="r" b="b" t="t" l="l"/>
              <a:pathLst>
                <a:path h="1693423" w="5360946">
                  <a:moveTo>
                    <a:pt x="0" y="0"/>
                  </a:moveTo>
                  <a:lnTo>
                    <a:pt x="5360946" y="0"/>
                  </a:lnTo>
                  <a:lnTo>
                    <a:pt x="5360946" y="1693423"/>
                  </a:lnTo>
                  <a:lnTo>
                    <a:pt x="0" y="1693423"/>
                  </a:lnTo>
                  <a:close/>
                </a:path>
              </a:pathLst>
            </a:custGeom>
            <a:blipFill>
              <a:blip r:embed="rId4"/>
              <a:stretch>
                <a:fillRect l="-1098" t="0" r="-1098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638274" y="653011"/>
            <a:ext cx="17048287" cy="1341030"/>
            <a:chOff x="0" y="0"/>
            <a:chExt cx="17729113" cy="13945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729073" cy="1394548"/>
            </a:xfrm>
            <a:custGeom>
              <a:avLst/>
              <a:gdLst/>
              <a:ahLst/>
              <a:cxnLst/>
              <a:rect r="r" b="b" t="t" l="l"/>
              <a:pathLst>
                <a:path h="1394548" w="17729073">
                  <a:moveTo>
                    <a:pt x="0" y="104722"/>
                  </a:moveTo>
                  <a:cubicBezTo>
                    <a:pt x="0" y="46895"/>
                    <a:pt x="53285" y="0"/>
                    <a:pt x="118992" y="0"/>
                  </a:cubicBezTo>
                  <a:lnTo>
                    <a:pt x="17610080" y="0"/>
                  </a:lnTo>
                  <a:cubicBezTo>
                    <a:pt x="17675788" y="0"/>
                    <a:pt x="17729073" y="46895"/>
                    <a:pt x="17729073" y="104722"/>
                  </a:cubicBezTo>
                  <a:lnTo>
                    <a:pt x="17729073" y="1289826"/>
                  </a:lnTo>
                  <a:cubicBezTo>
                    <a:pt x="17729073" y="1347653"/>
                    <a:pt x="17675788" y="1394548"/>
                    <a:pt x="17610080" y="1394548"/>
                  </a:cubicBezTo>
                  <a:lnTo>
                    <a:pt x="118992" y="1394548"/>
                  </a:lnTo>
                  <a:cubicBezTo>
                    <a:pt x="53285" y="1394548"/>
                    <a:pt x="0" y="1347653"/>
                    <a:pt x="0" y="1289826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638274" y="2209853"/>
            <a:ext cx="11301259" cy="3623364"/>
          </a:xfrm>
          <a:custGeom>
            <a:avLst/>
            <a:gdLst/>
            <a:ahLst/>
            <a:cxnLst/>
            <a:rect r="r" b="b" t="t" l="l"/>
            <a:pathLst>
              <a:path h="3623364" w="11301259">
                <a:moveTo>
                  <a:pt x="0" y="0"/>
                </a:moveTo>
                <a:lnTo>
                  <a:pt x="11301259" y="0"/>
                </a:lnTo>
                <a:lnTo>
                  <a:pt x="11301259" y="3623363"/>
                </a:lnTo>
                <a:lnTo>
                  <a:pt x="0" y="36233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125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38274" y="5811598"/>
            <a:ext cx="11301259" cy="4237972"/>
          </a:xfrm>
          <a:custGeom>
            <a:avLst/>
            <a:gdLst/>
            <a:ahLst/>
            <a:cxnLst/>
            <a:rect r="r" b="b" t="t" l="l"/>
            <a:pathLst>
              <a:path h="4237972" w="11301259">
                <a:moveTo>
                  <a:pt x="0" y="0"/>
                </a:moveTo>
                <a:lnTo>
                  <a:pt x="11301259" y="0"/>
                </a:lnTo>
                <a:lnTo>
                  <a:pt x="11301259" y="4237972"/>
                </a:lnTo>
                <a:lnTo>
                  <a:pt x="0" y="42379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873470"/>
            <a:ext cx="17572857" cy="87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ESTÁGIO PROBATÓRIO - Seção de Avaliação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436351" y="2209853"/>
            <a:ext cx="5250211" cy="1429273"/>
            <a:chOff x="0" y="0"/>
            <a:chExt cx="17231181" cy="469087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7231140" cy="4690749"/>
            </a:xfrm>
            <a:custGeom>
              <a:avLst/>
              <a:gdLst/>
              <a:ahLst/>
              <a:cxnLst/>
              <a:rect r="r" b="b" t="t" l="l"/>
              <a:pathLst>
                <a:path h="4690749" w="17231140">
                  <a:moveTo>
                    <a:pt x="0" y="352247"/>
                  </a:moveTo>
                  <a:cubicBezTo>
                    <a:pt x="0" y="157736"/>
                    <a:pt x="51788" y="0"/>
                    <a:pt x="115650" y="0"/>
                  </a:cubicBezTo>
                  <a:lnTo>
                    <a:pt x="17115492" y="0"/>
                  </a:lnTo>
                  <a:cubicBezTo>
                    <a:pt x="17179354" y="0"/>
                    <a:pt x="17231140" y="157736"/>
                    <a:pt x="17231140" y="352247"/>
                  </a:cubicBezTo>
                  <a:lnTo>
                    <a:pt x="17231140" y="4338502"/>
                  </a:lnTo>
                  <a:cubicBezTo>
                    <a:pt x="17231140" y="4533012"/>
                    <a:pt x="17179354" y="4690749"/>
                    <a:pt x="17115492" y="4690749"/>
                  </a:cubicBezTo>
                  <a:lnTo>
                    <a:pt x="115650" y="4690749"/>
                  </a:lnTo>
                  <a:cubicBezTo>
                    <a:pt x="51788" y="4690749"/>
                    <a:pt x="0" y="4533012"/>
                    <a:pt x="0" y="4338502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2642931" y="2560723"/>
            <a:ext cx="4837050" cy="102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1"/>
              </a:lnSpc>
              <a:spcBef>
                <a:spcPct val="0"/>
              </a:spcBef>
            </a:pPr>
            <a:r>
              <a:rPr lang="en-US" sz="218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 SAV </a:t>
            </a:r>
            <a:r>
              <a:rPr lang="en-US" b="true" sz="2184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não possui acesso</a:t>
            </a:r>
            <a:r>
              <a:rPr lang="en-US" sz="218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a tela do SOUGOV do servidor, chefia ou pares indicados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2436351" y="3858200"/>
            <a:ext cx="5250211" cy="1429273"/>
            <a:chOff x="0" y="0"/>
            <a:chExt cx="17231181" cy="469087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231140" cy="4690749"/>
            </a:xfrm>
            <a:custGeom>
              <a:avLst/>
              <a:gdLst/>
              <a:ahLst/>
              <a:cxnLst/>
              <a:rect r="r" b="b" t="t" l="l"/>
              <a:pathLst>
                <a:path h="4690749" w="17231140">
                  <a:moveTo>
                    <a:pt x="0" y="352247"/>
                  </a:moveTo>
                  <a:cubicBezTo>
                    <a:pt x="0" y="157736"/>
                    <a:pt x="51788" y="0"/>
                    <a:pt x="115650" y="0"/>
                  </a:cubicBezTo>
                  <a:lnTo>
                    <a:pt x="17115492" y="0"/>
                  </a:lnTo>
                  <a:cubicBezTo>
                    <a:pt x="17179354" y="0"/>
                    <a:pt x="17231140" y="157736"/>
                    <a:pt x="17231140" y="352247"/>
                  </a:cubicBezTo>
                  <a:lnTo>
                    <a:pt x="17231140" y="4338502"/>
                  </a:lnTo>
                  <a:cubicBezTo>
                    <a:pt x="17231140" y="4533012"/>
                    <a:pt x="17179354" y="4690749"/>
                    <a:pt x="17115492" y="4690749"/>
                  </a:cubicBezTo>
                  <a:lnTo>
                    <a:pt x="115650" y="4690749"/>
                  </a:lnTo>
                  <a:cubicBezTo>
                    <a:pt x="51788" y="4690749"/>
                    <a:pt x="0" y="4533012"/>
                    <a:pt x="0" y="4338502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2642931" y="4201100"/>
            <a:ext cx="4837050" cy="681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1"/>
              </a:lnSpc>
              <a:spcBef>
                <a:spcPct val="0"/>
              </a:spcBef>
            </a:pPr>
            <a:r>
              <a:rPr lang="en-US" sz="218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 gestão se dá pelo sistema SIGEPE, conforme as telas ao lado.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7089429" y="4390851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659" t="0" r="-3656" b="0"/>
            </a:stretch>
          </a:blipFill>
        </p:spPr>
      </p:sp>
      <p:sp>
        <p:nvSpPr>
          <p:cNvPr name="Freeform 3" id="3" descr="preencoded.png"/>
          <p:cNvSpPr/>
          <p:nvPr/>
        </p:nvSpPr>
        <p:spPr>
          <a:xfrm flipH="false" flipV="false" rot="0">
            <a:off x="15771355" y="4388975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9" y="0"/>
                </a:lnTo>
                <a:lnTo>
                  <a:pt x="382639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38274" y="653011"/>
            <a:ext cx="17048287" cy="1341030"/>
            <a:chOff x="0" y="0"/>
            <a:chExt cx="17729113" cy="13945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7729073" cy="1394548"/>
            </a:xfrm>
            <a:custGeom>
              <a:avLst/>
              <a:gdLst/>
              <a:ahLst/>
              <a:cxnLst/>
              <a:rect r="r" b="b" t="t" l="l"/>
              <a:pathLst>
                <a:path h="1394548" w="17729073">
                  <a:moveTo>
                    <a:pt x="0" y="104722"/>
                  </a:moveTo>
                  <a:cubicBezTo>
                    <a:pt x="0" y="46895"/>
                    <a:pt x="53285" y="0"/>
                    <a:pt x="118992" y="0"/>
                  </a:cubicBezTo>
                  <a:lnTo>
                    <a:pt x="17610080" y="0"/>
                  </a:lnTo>
                  <a:cubicBezTo>
                    <a:pt x="17675788" y="0"/>
                    <a:pt x="17729073" y="46895"/>
                    <a:pt x="17729073" y="104722"/>
                  </a:cubicBezTo>
                  <a:lnTo>
                    <a:pt x="17729073" y="1289826"/>
                  </a:lnTo>
                  <a:cubicBezTo>
                    <a:pt x="17729073" y="1347653"/>
                    <a:pt x="17675788" y="1394548"/>
                    <a:pt x="17610080" y="1394548"/>
                  </a:cubicBezTo>
                  <a:lnTo>
                    <a:pt x="118992" y="1394548"/>
                  </a:lnTo>
                  <a:cubicBezTo>
                    <a:pt x="53285" y="1394548"/>
                    <a:pt x="0" y="1347653"/>
                    <a:pt x="0" y="1289826"/>
                  </a:cubicBezTo>
                  <a:close/>
                </a:path>
              </a:pathLst>
            </a:custGeom>
            <a:solidFill>
              <a:srgbClr val="1F428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52070" y="3785921"/>
            <a:ext cx="6194446" cy="551660"/>
            <a:chOff x="0" y="0"/>
            <a:chExt cx="14378846" cy="12805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378812" cy="1280507"/>
            </a:xfrm>
            <a:custGeom>
              <a:avLst/>
              <a:gdLst/>
              <a:ahLst/>
              <a:cxnLst/>
              <a:rect r="r" b="b" t="t" l="l"/>
              <a:pathLst>
                <a:path h="1280507" w="14378812">
                  <a:moveTo>
                    <a:pt x="0" y="96158"/>
                  </a:moveTo>
                  <a:cubicBezTo>
                    <a:pt x="0" y="43060"/>
                    <a:pt x="43215" y="0"/>
                    <a:pt x="96506" y="0"/>
                  </a:cubicBezTo>
                  <a:lnTo>
                    <a:pt x="14282307" y="0"/>
                  </a:lnTo>
                  <a:cubicBezTo>
                    <a:pt x="14335598" y="0"/>
                    <a:pt x="14378812" y="43060"/>
                    <a:pt x="14378812" y="96158"/>
                  </a:cubicBezTo>
                  <a:lnTo>
                    <a:pt x="14378812" y="1184349"/>
                  </a:lnTo>
                  <a:cubicBezTo>
                    <a:pt x="14378812" y="1237447"/>
                    <a:pt x="14335598" y="1280507"/>
                    <a:pt x="14282307" y="1280507"/>
                  </a:cubicBezTo>
                  <a:lnTo>
                    <a:pt x="96506" y="1280507"/>
                  </a:lnTo>
                  <a:cubicBezTo>
                    <a:pt x="43215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1F4286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28700" y="873470"/>
            <a:ext cx="17572857" cy="87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ESTÁGIO PROBATÓRIO - Suspensão do EP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2623" y="3880423"/>
            <a:ext cx="6356805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SITUAÇÕES ONDE OCORRE A SUSPENSÃO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9138942" y="3785921"/>
            <a:ext cx="7220351" cy="551660"/>
            <a:chOff x="0" y="0"/>
            <a:chExt cx="16760225" cy="128054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760186" cy="1280507"/>
            </a:xfrm>
            <a:custGeom>
              <a:avLst/>
              <a:gdLst/>
              <a:ahLst/>
              <a:cxnLst/>
              <a:rect r="r" b="b" t="t" l="l"/>
              <a:pathLst>
                <a:path h="1280507" w="16760186">
                  <a:moveTo>
                    <a:pt x="0" y="96158"/>
                  </a:moveTo>
                  <a:cubicBezTo>
                    <a:pt x="0" y="43060"/>
                    <a:pt x="50373" y="0"/>
                    <a:pt x="112489" y="0"/>
                  </a:cubicBezTo>
                  <a:lnTo>
                    <a:pt x="16647697" y="0"/>
                  </a:lnTo>
                  <a:cubicBezTo>
                    <a:pt x="16709814" y="0"/>
                    <a:pt x="16760186" y="43060"/>
                    <a:pt x="16760186" y="96158"/>
                  </a:cubicBezTo>
                  <a:lnTo>
                    <a:pt x="16760186" y="1184349"/>
                  </a:lnTo>
                  <a:cubicBezTo>
                    <a:pt x="16760186" y="1237447"/>
                    <a:pt x="16709814" y="1280507"/>
                    <a:pt x="16647697" y="1280507"/>
                  </a:cubicBezTo>
                  <a:lnTo>
                    <a:pt x="112489" y="1280507"/>
                  </a:lnTo>
                  <a:cubicBezTo>
                    <a:pt x="50373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1F4286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9219495" y="3880423"/>
            <a:ext cx="674317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SITUAÇÕES ONDE NÃO OCORRE A SUSPENSÃO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38274" y="4544070"/>
            <a:ext cx="14139043" cy="2881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Licença pa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ra tratamento de saúde do cônjuge, </a:t>
            </a:r>
          </a:p>
          <a:p>
            <a:pPr algn="just">
              <a:lnSpc>
                <a:spcPts val="2899"/>
              </a:lnSpc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companheiro e outros familiares;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icença para acompanhamento do cônjuge;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Licença para atividade política;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Afastamento para servir em organismo internacional </a:t>
            </a:r>
          </a:p>
          <a:p>
            <a:pPr algn="just">
              <a:lnSpc>
                <a:spcPts val="2899"/>
              </a:lnSpc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do qual a República Federativa do Brasil seja parte; e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fastamento para participação em curso de formação.</a:t>
            </a:r>
          </a:p>
          <a:p>
            <a:pPr algn="just">
              <a:lnSpc>
                <a:spcPts val="2899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9219495" y="4542194"/>
            <a:ext cx="8818113" cy="2881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99"/>
              </a:lnSpc>
            </a:pPr>
            <a:r>
              <a:rPr lang="en-US" sz="2071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Todas as demais situações deixam de produzir efeito suspensivo s</a:t>
            </a: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obre o estágio probatório.</a:t>
            </a:r>
          </a:p>
          <a:p>
            <a:pPr algn="just">
              <a:lnSpc>
                <a:spcPts val="2899"/>
              </a:lnSpc>
            </a:pPr>
          </a:p>
          <a:p>
            <a:pPr algn="just">
              <a:lnSpc>
                <a:spcPts val="2899"/>
              </a:lnSpc>
            </a:pP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Anteriormente suspendiam o EP por exemplo:</a:t>
            </a:r>
          </a:p>
          <a:p>
            <a:pPr algn="just">
              <a:lnSpc>
                <a:spcPts val="2899"/>
              </a:lnSpc>
            </a:pP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icença para tratamento da própria saúde;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Ausência para doação de sangue;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Faltas injustificadas;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38274" y="2401286"/>
            <a:ext cx="16380184" cy="718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 IN SGP/MGI nº 122/2025 trouxe maior previsibilidade e transparência sobre as situações que impactam o andamento do estágio probatório, reduzindo dúvidas e interpretações divergentes.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38274" y="8308827"/>
            <a:ext cx="12990277" cy="949473"/>
            <a:chOff x="0" y="0"/>
            <a:chExt cx="24173658" cy="176687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173602" cy="1766832"/>
            </a:xfrm>
            <a:custGeom>
              <a:avLst/>
              <a:gdLst/>
              <a:ahLst/>
              <a:cxnLst/>
              <a:rect r="r" b="b" t="t" l="l"/>
              <a:pathLst>
                <a:path h="1766832" w="24173602">
                  <a:moveTo>
                    <a:pt x="0" y="132678"/>
                  </a:moveTo>
                  <a:cubicBezTo>
                    <a:pt x="0" y="59413"/>
                    <a:pt x="72654" y="0"/>
                    <a:pt x="162246" y="0"/>
                  </a:cubicBezTo>
                  <a:lnTo>
                    <a:pt x="24011356" y="0"/>
                  </a:lnTo>
                  <a:cubicBezTo>
                    <a:pt x="24100949" y="0"/>
                    <a:pt x="24173602" y="59413"/>
                    <a:pt x="24173602" y="132678"/>
                  </a:cubicBezTo>
                  <a:lnTo>
                    <a:pt x="24173602" y="1634154"/>
                  </a:lnTo>
                  <a:cubicBezTo>
                    <a:pt x="24173602" y="1707418"/>
                    <a:pt x="24100949" y="1766832"/>
                    <a:pt x="24011356" y="1766832"/>
                  </a:cubicBezTo>
                  <a:lnTo>
                    <a:pt x="162246" y="1766832"/>
                  </a:lnTo>
                  <a:cubicBezTo>
                    <a:pt x="72654" y="1766832"/>
                    <a:pt x="0" y="1707418"/>
                    <a:pt x="0" y="1634154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351378" y="8426682"/>
            <a:ext cx="12990277" cy="718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2"/>
              </a:lnSpc>
              <a:spcBef>
                <a:spcPct val="0"/>
              </a:spcBef>
            </a:pPr>
            <a:r>
              <a:rPr lang="en-US" sz="229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Antes da alteração normativa, o entendimento vigente admitia um </a:t>
            </a:r>
            <a:r>
              <a:rPr lang="en-US" b="true" sz="229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rol EXEMPLIFICATIVO,</a:t>
            </a:r>
          </a:p>
          <a:p>
            <a:pPr algn="ctr">
              <a:lnSpc>
                <a:spcPts val="2872"/>
              </a:lnSpc>
              <a:spcBef>
                <a:spcPct val="0"/>
              </a:spcBef>
            </a:pPr>
            <a:r>
              <a:rPr lang="en-US" sz="229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com a nova IN, agora temos um </a:t>
            </a:r>
            <a:r>
              <a:rPr lang="en-US" b="true" sz="2298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rol TAXATIVO</a:t>
            </a:r>
            <a:r>
              <a:rPr lang="en-US" sz="229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para as situações de suspensão.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6359293" y="9013948"/>
            <a:ext cx="1678315" cy="1035622"/>
            <a:chOff x="0" y="0"/>
            <a:chExt cx="2864160" cy="176736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864104" cy="1767332"/>
            </a:xfrm>
            <a:custGeom>
              <a:avLst/>
              <a:gdLst/>
              <a:ahLst/>
              <a:cxnLst/>
              <a:rect r="r" b="b" t="t" l="l"/>
              <a:pathLst>
                <a:path h="1767332" w="2864104">
                  <a:moveTo>
                    <a:pt x="0" y="0"/>
                  </a:moveTo>
                  <a:lnTo>
                    <a:pt x="2864104" y="0"/>
                  </a:lnTo>
                  <a:lnTo>
                    <a:pt x="2864104" y="1767332"/>
                  </a:lnTo>
                  <a:lnTo>
                    <a:pt x="0" y="1767332"/>
                  </a:lnTo>
                  <a:close/>
                </a:path>
              </a:pathLst>
            </a:custGeom>
            <a:blipFill>
              <a:blip r:embed="rId7"/>
              <a:stretch>
                <a:fillRect l="0" t="-4068" r="0" b="-4068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4293157" y="9353595"/>
            <a:ext cx="1873624" cy="591850"/>
            <a:chOff x="0" y="0"/>
            <a:chExt cx="5360938" cy="169344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360946" cy="1693423"/>
            </a:xfrm>
            <a:custGeom>
              <a:avLst/>
              <a:gdLst/>
              <a:ahLst/>
              <a:cxnLst/>
              <a:rect r="r" b="b" t="t" l="l"/>
              <a:pathLst>
                <a:path h="1693423" w="5360946">
                  <a:moveTo>
                    <a:pt x="0" y="0"/>
                  </a:moveTo>
                  <a:lnTo>
                    <a:pt x="5360946" y="0"/>
                  </a:lnTo>
                  <a:lnTo>
                    <a:pt x="5360946" y="1693423"/>
                  </a:lnTo>
                  <a:lnTo>
                    <a:pt x="0" y="1693423"/>
                  </a:lnTo>
                  <a:close/>
                </a:path>
              </a:pathLst>
            </a:custGeom>
            <a:blipFill>
              <a:blip r:embed="rId8"/>
              <a:stretch>
                <a:fillRect l="-1098" t="0" r="-1098" b="0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4394" y="5143500"/>
            <a:ext cx="12835936" cy="12124846"/>
            <a:chOff x="0" y="0"/>
            <a:chExt cx="17911124" cy="169188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11147" cy="16918815"/>
            </a:xfrm>
            <a:custGeom>
              <a:avLst/>
              <a:gdLst/>
              <a:ahLst/>
              <a:cxnLst/>
              <a:rect r="r" b="b" t="t" l="l"/>
              <a:pathLst>
                <a:path h="16918815" w="17911147">
                  <a:moveTo>
                    <a:pt x="0" y="0"/>
                  </a:moveTo>
                  <a:lnTo>
                    <a:pt x="17911147" y="0"/>
                  </a:lnTo>
                  <a:lnTo>
                    <a:pt x="17911147" y="16918815"/>
                  </a:lnTo>
                  <a:lnTo>
                    <a:pt x="0" y="16918815"/>
                  </a:lnTo>
                  <a:close/>
                </a:path>
              </a:pathLst>
            </a:custGeom>
            <a:blipFill>
              <a:blip r:embed="rId3">
                <a:alphaModFix amt="19999"/>
              </a:blip>
              <a:stretch>
                <a:fillRect l="0" t="-1265" r="0" b="-1265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4528231" y="5946345"/>
            <a:ext cx="6615643" cy="609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59"/>
              </a:lnSpc>
            </a:pPr>
            <a:r>
              <a:rPr lang="en-US" b="true" sz="389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Realização: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609090" y="6805748"/>
            <a:ext cx="3307821" cy="2041126"/>
            <a:chOff x="0" y="0"/>
            <a:chExt cx="2864160" cy="17673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864104" cy="1767332"/>
            </a:xfrm>
            <a:custGeom>
              <a:avLst/>
              <a:gdLst/>
              <a:ahLst/>
              <a:cxnLst/>
              <a:rect r="r" b="b" t="t" l="l"/>
              <a:pathLst>
                <a:path h="1767332" w="2864104">
                  <a:moveTo>
                    <a:pt x="0" y="0"/>
                  </a:moveTo>
                  <a:lnTo>
                    <a:pt x="2864104" y="0"/>
                  </a:lnTo>
                  <a:lnTo>
                    <a:pt x="2864104" y="1767332"/>
                  </a:lnTo>
                  <a:lnTo>
                    <a:pt x="0" y="1767332"/>
                  </a:lnTo>
                  <a:close/>
                </a:path>
              </a:pathLst>
            </a:custGeom>
            <a:blipFill>
              <a:blip r:embed="rId4"/>
              <a:stretch>
                <a:fillRect l="0" t="-4068" r="0" b="-4068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4528231" y="7333585"/>
            <a:ext cx="4790632" cy="1513289"/>
            <a:chOff x="0" y="0"/>
            <a:chExt cx="5360938" cy="16934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360946" cy="1693423"/>
            </a:xfrm>
            <a:custGeom>
              <a:avLst/>
              <a:gdLst/>
              <a:ahLst/>
              <a:cxnLst/>
              <a:rect r="r" b="b" t="t" l="l"/>
              <a:pathLst>
                <a:path h="1693423" w="5360946">
                  <a:moveTo>
                    <a:pt x="0" y="0"/>
                  </a:moveTo>
                  <a:lnTo>
                    <a:pt x="5360946" y="0"/>
                  </a:lnTo>
                  <a:lnTo>
                    <a:pt x="5360946" y="1693423"/>
                  </a:lnTo>
                  <a:lnTo>
                    <a:pt x="0" y="1693423"/>
                  </a:lnTo>
                  <a:close/>
                </a:path>
              </a:pathLst>
            </a:custGeom>
            <a:blipFill>
              <a:blip r:embed="rId5"/>
              <a:stretch>
                <a:fillRect l="-1098" t="0" r="-1098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4528231" y="2361704"/>
            <a:ext cx="18750473" cy="1734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71"/>
              </a:lnSpc>
            </a:pPr>
            <a:r>
              <a:rPr lang="en-US" sz="11042">
                <a:solidFill>
                  <a:srgbClr val="226096"/>
                </a:solidFill>
                <a:latin typeface="Lovelo"/>
                <a:ea typeface="Lovelo"/>
                <a:cs typeface="Lovelo"/>
                <a:sym typeface="Lovelo"/>
              </a:rPr>
              <a:t>OBRIGADO!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143500"/>
            <a:ext cx="12835936" cy="12124846"/>
            <a:chOff x="0" y="0"/>
            <a:chExt cx="17911124" cy="169188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11147" cy="16918815"/>
            </a:xfrm>
            <a:custGeom>
              <a:avLst/>
              <a:gdLst/>
              <a:ahLst/>
              <a:cxnLst/>
              <a:rect r="r" b="b" t="t" l="l"/>
              <a:pathLst>
                <a:path h="16918815" w="17911147">
                  <a:moveTo>
                    <a:pt x="0" y="0"/>
                  </a:moveTo>
                  <a:lnTo>
                    <a:pt x="17911147" y="0"/>
                  </a:lnTo>
                  <a:lnTo>
                    <a:pt x="17911147" y="16918815"/>
                  </a:lnTo>
                  <a:lnTo>
                    <a:pt x="0" y="16918815"/>
                  </a:lnTo>
                  <a:close/>
                </a:path>
              </a:pathLst>
            </a:custGeom>
            <a:blipFill>
              <a:blip r:embed="rId3">
                <a:alphaModFix amt="19999"/>
              </a:blip>
              <a:stretch>
                <a:fillRect l="0" t="-1265" r="0" b="-1265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872129" y="4305138"/>
            <a:ext cx="12823711" cy="1638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45"/>
              </a:lnSpc>
            </a:pPr>
            <a:r>
              <a:rPr lang="en-US" sz="5167">
                <a:solidFill>
                  <a:srgbClr val="226096"/>
                </a:solidFill>
                <a:latin typeface="Lovelo"/>
                <a:ea typeface="Lovelo"/>
                <a:cs typeface="Lovelo"/>
                <a:sym typeface="Lovelo"/>
              </a:rPr>
              <a:t>Por favor, levante a mão (virtual) responderemos por ordem.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6359293" y="9013948"/>
            <a:ext cx="1678315" cy="1035622"/>
            <a:chOff x="0" y="0"/>
            <a:chExt cx="2864160" cy="17673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864104" cy="1767332"/>
            </a:xfrm>
            <a:custGeom>
              <a:avLst/>
              <a:gdLst/>
              <a:ahLst/>
              <a:cxnLst/>
              <a:rect r="r" b="b" t="t" l="l"/>
              <a:pathLst>
                <a:path h="1767332" w="2864104">
                  <a:moveTo>
                    <a:pt x="0" y="0"/>
                  </a:moveTo>
                  <a:lnTo>
                    <a:pt x="2864104" y="0"/>
                  </a:lnTo>
                  <a:lnTo>
                    <a:pt x="2864104" y="1767332"/>
                  </a:lnTo>
                  <a:lnTo>
                    <a:pt x="0" y="1767332"/>
                  </a:lnTo>
                  <a:close/>
                </a:path>
              </a:pathLst>
            </a:custGeom>
            <a:blipFill>
              <a:blip r:embed="rId4"/>
              <a:stretch>
                <a:fillRect l="0" t="-4068" r="0" b="-4068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4293157" y="9353595"/>
            <a:ext cx="1873624" cy="591850"/>
            <a:chOff x="0" y="0"/>
            <a:chExt cx="5360938" cy="16934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360946" cy="1693423"/>
            </a:xfrm>
            <a:custGeom>
              <a:avLst/>
              <a:gdLst/>
              <a:ahLst/>
              <a:cxnLst/>
              <a:rect r="r" b="b" t="t" l="l"/>
              <a:pathLst>
                <a:path h="1693423" w="5360946">
                  <a:moveTo>
                    <a:pt x="0" y="0"/>
                  </a:moveTo>
                  <a:lnTo>
                    <a:pt x="5360946" y="0"/>
                  </a:lnTo>
                  <a:lnTo>
                    <a:pt x="5360946" y="1693423"/>
                  </a:lnTo>
                  <a:lnTo>
                    <a:pt x="0" y="1693423"/>
                  </a:lnTo>
                  <a:close/>
                </a:path>
              </a:pathLst>
            </a:custGeom>
            <a:blipFill>
              <a:blip r:embed="rId5"/>
              <a:stretch>
                <a:fillRect l="-1098" t="0" r="-1098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872129" y="1746136"/>
            <a:ext cx="12823711" cy="822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45"/>
              </a:lnSpc>
            </a:pPr>
            <a:r>
              <a:rPr lang="en-US" sz="5167">
                <a:solidFill>
                  <a:srgbClr val="226096"/>
                </a:solidFill>
                <a:latin typeface="Lovelo"/>
                <a:ea typeface="Lovelo"/>
                <a:cs typeface="Lovelo"/>
                <a:sym typeface="Lovelo"/>
              </a:rPr>
              <a:t>Dúvidas?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9293" y="9013948"/>
            <a:ext cx="1678315" cy="1035622"/>
            <a:chOff x="0" y="0"/>
            <a:chExt cx="2864160" cy="17673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4104" cy="1767332"/>
            </a:xfrm>
            <a:custGeom>
              <a:avLst/>
              <a:gdLst/>
              <a:ahLst/>
              <a:cxnLst/>
              <a:rect r="r" b="b" t="t" l="l"/>
              <a:pathLst>
                <a:path h="1767332" w="2864104">
                  <a:moveTo>
                    <a:pt x="0" y="0"/>
                  </a:moveTo>
                  <a:lnTo>
                    <a:pt x="2864104" y="0"/>
                  </a:lnTo>
                  <a:lnTo>
                    <a:pt x="2864104" y="1767332"/>
                  </a:lnTo>
                  <a:lnTo>
                    <a:pt x="0" y="1767332"/>
                  </a:lnTo>
                  <a:close/>
                </a:path>
              </a:pathLst>
            </a:custGeom>
            <a:blipFill>
              <a:blip r:embed="rId3"/>
              <a:stretch>
                <a:fillRect l="0" t="-4068" r="0" b="-406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293157" y="9353595"/>
            <a:ext cx="1873624" cy="591850"/>
            <a:chOff x="0" y="0"/>
            <a:chExt cx="5360938" cy="16934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60946" cy="1693423"/>
            </a:xfrm>
            <a:custGeom>
              <a:avLst/>
              <a:gdLst/>
              <a:ahLst/>
              <a:cxnLst/>
              <a:rect r="r" b="b" t="t" l="l"/>
              <a:pathLst>
                <a:path h="1693423" w="5360946">
                  <a:moveTo>
                    <a:pt x="0" y="0"/>
                  </a:moveTo>
                  <a:lnTo>
                    <a:pt x="5360946" y="0"/>
                  </a:lnTo>
                  <a:lnTo>
                    <a:pt x="5360946" y="1693423"/>
                  </a:lnTo>
                  <a:lnTo>
                    <a:pt x="0" y="1693423"/>
                  </a:lnTo>
                  <a:close/>
                </a:path>
              </a:pathLst>
            </a:custGeom>
            <a:blipFill>
              <a:blip r:embed="rId4"/>
              <a:stretch>
                <a:fillRect l="-1098" t="0" r="-1098" b="0"/>
              </a:stretch>
            </a:blip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7089429" y="3563260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659" t="0" r="-3656" b="0"/>
            </a:stretch>
          </a:blipFill>
        </p:spPr>
      </p:sp>
      <p:sp>
        <p:nvSpPr>
          <p:cNvPr name="Freeform 7" id="7" descr="preencoded.png"/>
          <p:cNvSpPr/>
          <p:nvPr/>
        </p:nvSpPr>
        <p:spPr>
          <a:xfrm flipH="false" flipV="false" rot="0">
            <a:off x="12618396" y="3563260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3266389">
            <a:off x="-9581064" y="-19644978"/>
            <a:ext cx="22918737" cy="29507942"/>
            <a:chOff x="0" y="0"/>
            <a:chExt cx="10302722" cy="1326478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302698" cy="13264442"/>
            </a:xfrm>
            <a:custGeom>
              <a:avLst/>
              <a:gdLst/>
              <a:ahLst/>
              <a:cxnLst/>
              <a:rect r="r" b="b" t="t" l="l"/>
              <a:pathLst>
                <a:path h="13264442" w="10302698">
                  <a:moveTo>
                    <a:pt x="0" y="996079"/>
                  </a:moveTo>
                  <a:cubicBezTo>
                    <a:pt x="0" y="446044"/>
                    <a:pt x="30965" y="0"/>
                    <a:pt x="69148" y="0"/>
                  </a:cubicBezTo>
                  <a:lnTo>
                    <a:pt x="10233550" y="0"/>
                  </a:lnTo>
                  <a:cubicBezTo>
                    <a:pt x="10271734" y="0"/>
                    <a:pt x="10302698" y="446044"/>
                    <a:pt x="10302698" y="996079"/>
                  </a:cubicBezTo>
                  <a:lnTo>
                    <a:pt x="10302698" y="12268363"/>
                  </a:lnTo>
                  <a:cubicBezTo>
                    <a:pt x="10302698" y="12818397"/>
                    <a:pt x="10271734" y="13264442"/>
                    <a:pt x="10233550" y="13264442"/>
                  </a:cubicBezTo>
                  <a:lnTo>
                    <a:pt x="69148" y="13264442"/>
                  </a:lnTo>
                  <a:cubicBezTo>
                    <a:pt x="30965" y="13264442"/>
                    <a:pt x="0" y="12818397"/>
                    <a:pt x="0" y="12268363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9501571" y="4409444"/>
            <a:ext cx="17572857" cy="734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15"/>
              </a:lnSpc>
            </a:pPr>
            <a:r>
              <a:rPr lang="en-US" b="true" sz="4662">
                <a:solidFill>
                  <a:srgbClr val="231F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Resumo da Avaliação em EP;</a:t>
            </a:r>
          </a:p>
        </p:txBody>
      </p:sp>
      <p:sp>
        <p:nvSpPr>
          <p:cNvPr name="Freeform 11" id="11" descr="preencoded.png"/>
          <p:cNvSpPr/>
          <p:nvPr/>
        </p:nvSpPr>
        <p:spPr>
          <a:xfrm flipH="false" flipV="false" rot="0">
            <a:off x="12387900" y="6245992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501571" y="5497936"/>
            <a:ext cx="17572857" cy="1467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14"/>
              </a:lnSpc>
            </a:pPr>
            <a:r>
              <a:rPr lang="en-US" sz="4662" b="true">
                <a:solidFill>
                  <a:srgbClr val="231F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Particularidades;</a:t>
            </a:r>
          </a:p>
          <a:p>
            <a:pPr algn="l">
              <a:lnSpc>
                <a:spcPts val="5815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715143" y="1274959"/>
            <a:ext cx="17572857" cy="118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31"/>
              </a:lnSpc>
            </a:pPr>
            <a:r>
              <a:rPr lang="en-US" sz="756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 LIVE DE HOJE: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9293" y="9013948"/>
            <a:ext cx="1678315" cy="1035622"/>
            <a:chOff x="0" y="0"/>
            <a:chExt cx="2864160" cy="17673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4104" cy="1767332"/>
            </a:xfrm>
            <a:custGeom>
              <a:avLst/>
              <a:gdLst/>
              <a:ahLst/>
              <a:cxnLst/>
              <a:rect r="r" b="b" t="t" l="l"/>
              <a:pathLst>
                <a:path h="1767332" w="2864104">
                  <a:moveTo>
                    <a:pt x="0" y="0"/>
                  </a:moveTo>
                  <a:lnTo>
                    <a:pt x="2864104" y="0"/>
                  </a:lnTo>
                  <a:lnTo>
                    <a:pt x="2864104" y="1767332"/>
                  </a:lnTo>
                  <a:lnTo>
                    <a:pt x="0" y="1767332"/>
                  </a:lnTo>
                  <a:close/>
                </a:path>
              </a:pathLst>
            </a:custGeom>
            <a:blipFill>
              <a:blip r:embed="rId3"/>
              <a:stretch>
                <a:fillRect l="0" t="-4068" r="0" b="-406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293157" y="9353595"/>
            <a:ext cx="1873624" cy="591850"/>
            <a:chOff x="0" y="0"/>
            <a:chExt cx="5360938" cy="16934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60946" cy="1693423"/>
            </a:xfrm>
            <a:custGeom>
              <a:avLst/>
              <a:gdLst/>
              <a:ahLst/>
              <a:cxnLst/>
              <a:rect r="r" b="b" t="t" l="l"/>
              <a:pathLst>
                <a:path h="1693423" w="5360946">
                  <a:moveTo>
                    <a:pt x="0" y="0"/>
                  </a:moveTo>
                  <a:lnTo>
                    <a:pt x="5360946" y="0"/>
                  </a:lnTo>
                  <a:lnTo>
                    <a:pt x="5360946" y="1693423"/>
                  </a:lnTo>
                  <a:lnTo>
                    <a:pt x="0" y="1693423"/>
                  </a:lnTo>
                  <a:close/>
                </a:path>
              </a:pathLst>
            </a:custGeom>
            <a:blipFill>
              <a:blip r:embed="rId4"/>
              <a:stretch>
                <a:fillRect l="-1098" t="0" r="-1098" b="0"/>
              </a:stretch>
            </a:blip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7089429" y="3563260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659" t="0" r="-3656" b="0"/>
            </a:stretch>
          </a:blipFill>
        </p:spPr>
      </p:sp>
      <p:sp>
        <p:nvSpPr>
          <p:cNvPr name="Freeform 7" id="7" descr="preencoded.png"/>
          <p:cNvSpPr/>
          <p:nvPr/>
        </p:nvSpPr>
        <p:spPr>
          <a:xfrm flipH="false" flipV="false" rot="0">
            <a:off x="12618396" y="3563260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38274" y="653011"/>
            <a:ext cx="17048287" cy="1341030"/>
            <a:chOff x="0" y="0"/>
            <a:chExt cx="17729113" cy="13945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729073" cy="1394548"/>
            </a:xfrm>
            <a:custGeom>
              <a:avLst/>
              <a:gdLst/>
              <a:ahLst/>
              <a:cxnLst/>
              <a:rect r="r" b="b" t="t" l="l"/>
              <a:pathLst>
                <a:path h="1394548" w="17729073">
                  <a:moveTo>
                    <a:pt x="0" y="104722"/>
                  </a:moveTo>
                  <a:cubicBezTo>
                    <a:pt x="0" y="46895"/>
                    <a:pt x="53285" y="0"/>
                    <a:pt x="118992" y="0"/>
                  </a:cubicBezTo>
                  <a:lnTo>
                    <a:pt x="17610080" y="0"/>
                  </a:lnTo>
                  <a:cubicBezTo>
                    <a:pt x="17675788" y="0"/>
                    <a:pt x="17729073" y="46895"/>
                    <a:pt x="17729073" y="104722"/>
                  </a:cubicBezTo>
                  <a:lnTo>
                    <a:pt x="17729073" y="1289826"/>
                  </a:lnTo>
                  <a:cubicBezTo>
                    <a:pt x="17729073" y="1347653"/>
                    <a:pt x="17675788" y="1394548"/>
                    <a:pt x="17610080" y="1394548"/>
                  </a:cubicBezTo>
                  <a:lnTo>
                    <a:pt x="118992" y="1394548"/>
                  </a:lnTo>
                  <a:cubicBezTo>
                    <a:pt x="53285" y="1394548"/>
                    <a:pt x="0" y="1347653"/>
                    <a:pt x="0" y="1289826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873470"/>
            <a:ext cx="17572857" cy="87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ESTÁGIO PROBATÓRIO - Novas Diretrizes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38274" y="3502889"/>
            <a:ext cx="6129905" cy="1795273"/>
            <a:chOff x="0" y="0"/>
            <a:chExt cx="20118333" cy="589208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118287" cy="5891931"/>
            </a:xfrm>
            <a:custGeom>
              <a:avLst/>
              <a:gdLst/>
              <a:ahLst/>
              <a:cxnLst/>
              <a:rect r="r" b="b" t="t" l="l"/>
              <a:pathLst>
                <a:path h="5891931" w="20118287">
                  <a:moveTo>
                    <a:pt x="0" y="442448"/>
                  </a:moveTo>
                  <a:cubicBezTo>
                    <a:pt x="0" y="198128"/>
                    <a:pt x="60465" y="0"/>
                    <a:pt x="135028" y="0"/>
                  </a:cubicBezTo>
                  <a:lnTo>
                    <a:pt x="19983259" y="0"/>
                  </a:lnTo>
                  <a:cubicBezTo>
                    <a:pt x="20057822" y="0"/>
                    <a:pt x="20118287" y="198128"/>
                    <a:pt x="20118287" y="442448"/>
                  </a:cubicBezTo>
                  <a:lnTo>
                    <a:pt x="20118287" y="5449482"/>
                  </a:lnTo>
                  <a:cubicBezTo>
                    <a:pt x="20118287" y="5693802"/>
                    <a:pt x="20057822" y="5891931"/>
                    <a:pt x="19983259" y="5891931"/>
                  </a:cubicBezTo>
                  <a:lnTo>
                    <a:pt x="135028" y="5891931"/>
                  </a:lnTo>
                  <a:cubicBezTo>
                    <a:pt x="60465" y="5891931"/>
                    <a:pt x="0" y="5693802"/>
                    <a:pt x="0" y="5449482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52070" y="2958329"/>
            <a:ext cx="12283794" cy="551660"/>
            <a:chOff x="0" y="0"/>
            <a:chExt cx="28513734" cy="12805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8513667" cy="1280507"/>
            </a:xfrm>
            <a:custGeom>
              <a:avLst/>
              <a:gdLst/>
              <a:ahLst/>
              <a:cxnLst/>
              <a:rect r="r" b="b" t="t" l="l"/>
              <a:pathLst>
                <a:path h="1280507" w="28513667">
                  <a:moveTo>
                    <a:pt x="0" y="96158"/>
                  </a:moveTo>
                  <a:cubicBezTo>
                    <a:pt x="0" y="43060"/>
                    <a:pt x="85698" y="0"/>
                    <a:pt x="191375" y="0"/>
                  </a:cubicBezTo>
                  <a:lnTo>
                    <a:pt x="28322293" y="0"/>
                  </a:lnTo>
                  <a:cubicBezTo>
                    <a:pt x="28427970" y="0"/>
                    <a:pt x="28513667" y="43060"/>
                    <a:pt x="28513667" y="96158"/>
                  </a:cubicBezTo>
                  <a:lnTo>
                    <a:pt x="28513667" y="1184349"/>
                  </a:lnTo>
                  <a:cubicBezTo>
                    <a:pt x="28513667" y="1237447"/>
                    <a:pt x="28427970" y="1280507"/>
                    <a:pt x="28322293" y="1280507"/>
                  </a:cubicBezTo>
                  <a:lnTo>
                    <a:pt x="191375" y="1280507"/>
                  </a:lnTo>
                  <a:cubicBezTo>
                    <a:pt x="85698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652070" y="3745054"/>
            <a:ext cx="5641321" cy="1291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Período avaliativo de 36 meses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Avaliação baseada na Lei nº 8.112/1990.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Aplica-se a servidores nomeados a partir de 07/02/2025.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32623" y="3052832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DURAÇÃO E CONCEITO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6805960" y="3509989"/>
            <a:ext cx="6129905" cy="1795273"/>
            <a:chOff x="0" y="0"/>
            <a:chExt cx="20118333" cy="589208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0118287" cy="5891931"/>
            </a:xfrm>
            <a:custGeom>
              <a:avLst/>
              <a:gdLst/>
              <a:ahLst/>
              <a:cxnLst/>
              <a:rect r="r" b="b" t="t" l="l"/>
              <a:pathLst>
                <a:path h="5891931" w="20118287">
                  <a:moveTo>
                    <a:pt x="0" y="442448"/>
                  </a:moveTo>
                  <a:cubicBezTo>
                    <a:pt x="0" y="198128"/>
                    <a:pt x="60465" y="0"/>
                    <a:pt x="135028" y="0"/>
                  </a:cubicBezTo>
                  <a:lnTo>
                    <a:pt x="19983259" y="0"/>
                  </a:lnTo>
                  <a:cubicBezTo>
                    <a:pt x="20057822" y="0"/>
                    <a:pt x="20118287" y="198128"/>
                    <a:pt x="20118287" y="442448"/>
                  </a:cubicBezTo>
                  <a:lnTo>
                    <a:pt x="20118287" y="5449482"/>
                  </a:lnTo>
                  <a:cubicBezTo>
                    <a:pt x="20118287" y="5693802"/>
                    <a:pt x="20057822" y="5891931"/>
                    <a:pt x="19983259" y="5891931"/>
                  </a:cubicBezTo>
                  <a:lnTo>
                    <a:pt x="135028" y="5891931"/>
                  </a:lnTo>
                  <a:cubicBezTo>
                    <a:pt x="60465" y="5891931"/>
                    <a:pt x="0" y="5693802"/>
                    <a:pt x="0" y="5449482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7294544" y="3745054"/>
            <a:ext cx="5641321" cy="1291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Decreto nº 12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.374/2025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SGP/MGI nº 122/2025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SGP/MGI nº 59/2026</a:t>
            </a:r>
          </a:p>
          <a:p>
            <a:pPr algn="just">
              <a:lnSpc>
                <a:spcPts val="2589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6815438" y="3057858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LEGISLAÇÃO</a:t>
            </a:r>
          </a:p>
        </p:txBody>
      </p:sp>
      <p:sp>
        <p:nvSpPr>
          <p:cNvPr name="Freeform 21" id="21" descr="preencoded.png"/>
          <p:cNvSpPr/>
          <p:nvPr/>
        </p:nvSpPr>
        <p:spPr>
          <a:xfrm flipH="false" flipV="false" rot="0">
            <a:off x="7089429" y="6245992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659" t="0" r="-3656" b="0"/>
            </a:stretch>
          </a:blipFill>
        </p:spPr>
      </p:sp>
      <p:sp>
        <p:nvSpPr>
          <p:cNvPr name="Freeform 22" id="22" descr="preencoded.png"/>
          <p:cNvSpPr/>
          <p:nvPr/>
        </p:nvSpPr>
        <p:spPr>
          <a:xfrm flipH="false" flipV="false" rot="0">
            <a:off x="12387900" y="6245992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7050252" y="6185621"/>
            <a:ext cx="6129905" cy="1795273"/>
            <a:chOff x="0" y="0"/>
            <a:chExt cx="20118333" cy="589208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0118287" cy="5891931"/>
            </a:xfrm>
            <a:custGeom>
              <a:avLst/>
              <a:gdLst/>
              <a:ahLst/>
              <a:cxnLst/>
              <a:rect r="r" b="b" t="t" l="l"/>
              <a:pathLst>
                <a:path h="5891931" w="20118287">
                  <a:moveTo>
                    <a:pt x="0" y="442448"/>
                  </a:moveTo>
                  <a:cubicBezTo>
                    <a:pt x="0" y="198128"/>
                    <a:pt x="60465" y="0"/>
                    <a:pt x="135028" y="0"/>
                  </a:cubicBezTo>
                  <a:lnTo>
                    <a:pt x="19983259" y="0"/>
                  </a:lnTo>
                  <a:cubicBezTo>
                    <a:pt x="20057822" y="0"/>
                    <a:pt x="20118287" y="198128"/>
                    <a:pt x="20118287" y="442448"/>
                  </a:cubicBezTo>
                  <a:lnTo>
                    <a:pt x="20118287" y="5449482"/>
                  </a:lnTo>
                  <a:cubicBezTo>
                    <a:pt x="20118287" y="5693802"/>
                    <a:pt x="20057822" y="5891931"/>
                    <a:pt x="19983259" y="5891931"/>
                  </a:cubicBezTo>
                  <a:lnTo>
                    <a:pt x="135028" y="5891931"/>
                  </a:lnTo>
                  <a:cubicBezTo>
                    <a:pt x="60465" y="5891931"/>
                    <a:pt x="0" y="5693802"/>
                    <a:pt x="0" y="5449482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7064048" y="5641062"/>
            <a:ext cx="5834277" cy="551660"/>
            <a:chOff x="0" y="0"/>
            <a:chExt cx="13542804" cy="128054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3542773" cy="1280507"/>
            </a:xfrm>
            <a:custGeom>
              <a:avLst/>
              <a:gdLst/>
              <a:ahLst/>
              <a:cxnLst/>
              <a:rect r="r" b="b" t="t" l="l"/>
              <a:pathLst>
                <a:path h="1280507" w="13542773">
                  <a:moveTo>
                    <a:pt x="0" y="96158"/>
                  </a:moveTo>
                  <a:cubicBezTo>
                    <a:pt x="0" y="43060"/>
                    <a:pt x="40703" y="0"/>
                    <a:pt x="90895" y="0"/>
                  </a:cubicBezTo>
                  <a:lnTo>
                    <a:pt x="13451878" y="0"/>
                  </a:lnTo>
                  <a:cubicBezTo>
                    <a:pt x="13502070" y="0"/>
                    <a:pt x="13542773" y="43060"/>
                    <a:pt x="13542773" y="96158"/>
                  </a:cubicBezTo>
                  <a:lnTo>
                    <a:pt x="13542773" y="1184349"/>
                  </a:lnTo>
                  <a:cubicBezTo>
                    <a:pt x="13542773" y="1237447"/>
                    <a:pt x="13502070" y="1280507"/>
                    <a:pt x="13451878" y="1280507"/>
                  </a:cubicBezTo>
                  <a:lnTo>
                    <a:pt x="90895" y="1280507"/>
                  </a:lnTo>
                  <a:cubicBezTo>
                    <a:pt x="40703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7064048" y="6427787"/>
            <a:ext cx="5641321" cy="1291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Padronização federal da avaliação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Avaliação multidimensional.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Obr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igatoriedade do PDI.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Uso do sistema AvaliaGOV.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144601" y="5735565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PRINCIPAIS MUDANÇAS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652070" y="6185621"/>
            <a:ext cx="6129905" cy="1795273"/>
            <a:chOff x="0" y="0"/>
            <a:chExt cx="20118333" cy="589208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0118287" cy="5891931"/>
            </a:xfrm>
            <a:custGeom>
              <a:avLst/>
              <a:gdLst/>
              <a:ahLst/>
              <a:cxnLst/>
              <a:rect r="r" b="b" t="t" l="l"/>
              <a:pathLst>
                <a:path h="5891931" w="20118287">
                  <a:moveTo>
                    <a:pt x="0" y="442448"/>
                  </a:moveTo>
                  <a:cubicBezTo>
                    <a:pt x="0" y="198128"/>
                    <a:pt x="60465" y="0"/>
                    <a:pt x="135028" y="0"/>
                  </a:cubicBezTo>
                  <a:lnTo>
                    <a:pt x="19983259" y="0"/>
                  </a:lnTo>
                  <a:cubicBezTo>
                    <a:pt x="20057822" y="0"/>
                    <a:pt x="20118287" y="198128"/>
                    <a:pt x="20118287" y="442448"/>
                  </a:cubicBezTo>
                  <a:lnTo>
                    <a:pt x="20118287" y="5449482"/>
                  </a:lnTo>
                  <a:cubicBezTo>
                    <a:pt x="20118287" y="5693802"/>
                    <a:pt x="20057822" y="5891931"/>
                    <a:pt x="19983259" y="5891931"/>
                  </a:cubicBezTo>
                  <a:lnTo>
                    <a:pt x="135028" y="5891931"/>
                  </a:lnTo>
                  <a:cubicBezTo>
                    <a:pt x="60465" y="5891931"/>
                    <a:pt x="0" y="5693802"/>
                    <a:pt x="0" y="5449482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665866" y="5641062"/>
            <a:ext cx="5834277" cy="551660"/>
            <a:chOff x="0" y="0"/>
            <a:chExt cx="13542804" cy="128054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3542773" cy="1280507"/>
            </a:xfrm>
            <a:custGeom>
              <a:avLst/>
              <a:gdLst/>
              <a:ahLst/>
              <a:cxnLst/>
              <a:rect r="r" b="b" t="t" l="l"/>
              <a:pathLst>
                <a:path h="1280507" w="13542773">
                  <a:moveTo>
                    <a:pt x="0" y="96158"/>
                  </a:moveTo>
                  <a:cubicBezTo>
                    <a:pt x="0" y="43060"/>
                    <a:pt x="40703" y="0"/>
                    <a:pt x="90895" y="0"/>
                  </a:cubicBezTo>
                  <a:lnTo>
                    <a:pt x="13451878" y="0"/>
                  </a:lnTo>
                  <a:cubicBezTo>
                    <a:pt x="13502070" y="0"/>
                    <a:pt x="13542773" y="43060"/>
                    <a:pt x="13542773" y="96158"/>
                  </a:cubicBezTo>
                  <a:lnTo>
                    <a:pt x="13542773" y="1184349"/>
                  </a:lnTo>
                  <a:cubicBezTo>
                    <a:pt x="13542773" y="1237447"/>
                    <a:pt x="13502070" y="1280507"/>
                    <a:pt x="13451878" y="1280507"/>
                  </a:cubicBezTo>
                  <a:lnTo>
                    <a:pt x="90895" y="1280507"/>
                  </a:lnTo>
                  <a:cubicBezTo>
                    <a:pt x="40703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665866" y="6427787"/>
            <a:ext cx="5641321" cy="1291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Avaliação de desempenho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Programa de Desenvolvimento 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Inicial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(PDI)</a:t>
            </a:r>
          </a:p>
          <a:p>
            <a:pPr algn="just">
              <a:lnSpc>
                <a:spcPts val="2589"/>
              </a:lnSpc>
              <a:spcBef>
                <a:spcPct val="0"/>
              </a:spcBef>
            </a:pPr>
          </a:p>
        </p:txBody>
      </p:sp>
      <p:sp>
        <p:nvSpPr>
          <p:cNvPr name="TextBox 34" id="34"/>
          <p:cNvSpPr txBox="true"/>
          <p:nvPr/>
        </p:nvSpPr>
        <p:spPr>
          <a:xfrm rot="0">
            <a:off x="746419" y="5735565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ESTRUTURA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9293" y="9013948"/>
            <a:ext cx="1678315" cy="1035622"/>
            <a:chOff x="0" y="0"/>
            <a:chExt cx="2864160" cy="17673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4104" cy="1767332"/>
            </a:xfrm>
            <a:custGeom>
              <a:avLst/>
              <a:gdLst/>
              <a:ahLst/>
              <a:cxnLst/>
              <a:rect r="r" b="b" t="t" l="l"/>
              <a:pathLst>
                <a:path h="1767332" w="2864104">
                  <a:moveTo>
                    <a:pt x="0" y="0"/>
                  </a:moveTo>
                  <a:lnTo>
                    <a:pt x="2864104" y="0"/>
                  </a:lnTo>
                  <a:lnTo>
                    <a:pt x="2864104" y="1767332"/>
                  </a:lnTo>
                  <a:lnTo>
                    <a:pt x="0" y="1767332"/>
                  </a:lnTo>
                  <a:close/>
                </a:path>
              </a:pathLst>
            </a:custGeom>
            <a:blipFill>
              <a:blip r:embed="rId3"/>
              <a:stretch>
                <a:fillRect l="0" t="-4068" r="0" b="-406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293157" y="9353595"/>
            <a:ext cx="1873624" cy="591850"/>
            <a:chOff x="0" y="0"/>
            <a:chExt cx="5360938" cy="16934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60946" cy="1693423"/>
            </a:xfrm>
            <a:custGeom>
              <a:avLst/>
              <a:gdLst/>
              <a:ahLst/>
              <a:cxnLst/>
              <a:rect r="r" b="b" t="t" l="l"/>
              <a:pathLst>
                <a:path h="1693423" w="5360946">
                  <a:moveTo>
                    <a:pt x="0" y="0"/>
                  </a:moveTo>
                  <a:lnTo>
                    <a:pt x="5360946" y="0"/>
                  </a:lnTo>
                  <a:lnTo>
                    <a:pt x="5360946" y="1693423"/>
                  </a:lnTo>
                  <a:lnTo>
                    <a:pt x="0" y="1693423"/>
                  </a:lnTo>
                  <a:close/>
                </a:path>
              </a:pathLst>
            </a:custGeom>
            <a:blipFill>
              <a:blip r:embed="rId4"/>
              <a:stretch>
                <a:fillRect l="-1098" t="0" r="-1098" b="0"/>
              </a:stretch>
            </a:blip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7089429" y="3563260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659" t="0" r="-3656" b="0"/>
            </a:stretch>
          </a:blipFill>
        </p:spPr>
      </p:sp>
      <p:sp>
        <p:nvSpPr>
          <p:cNvPr name="Freeform 7" id="7" descr="preencoded.png"/>
          <p:cNvSpPr/>
          <p:nvPr/>
        </p:nvSpPr>
        <p:spPr>
          <a:xfrm flipH="false" flipV="false" rot="0">
            <a:off x="12618396" y="3563260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38274" y="653011"/>
            <a:ext cx="17048287" cy="1341030"/>
            <a:chOff x="0" y="0"/>
            <a:chExt cx="17729113" cy="13945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729073" cy="1394548"/>
            </a:xfrm>
            <a:custGeom>
              <a:avLst/>
              <a:gdLst/>
              <a:ahLst/>
              <a:cxnLst/>
              <a:rect r="r" b="b" t="t" l="l"/>
              <a:pathLst>
                <a:path h="1394548" w="17729073">
                  <a:moveTo>
                    <a:pt x="0" y="104722"/>
                  </a:moveTo>
                  <a:cubicBezTo>
                    <a:pt x="0" y="46895"/>
                    <a:pt x="53285" y="0"/>
                    <a:pt x="118992" y="0"/>
                  </a:cubicBezTo>
                  <a:lnTo>
                    <a:pt x="17610080" y="0"/>
                  </a:lnTo>
                  <a:cubicBezTo>
                    <a:pt x="17675788" y="0"/>
                    <a:pt x="17729073" y="46895"/>
                    <a:pt x="17729073" y="104722"/>
                  </a:cubicBezTo>
                  <a:lnTo>
                    <a:pt x="17729073" y="1289826"/>
                  </a:lnTo>
                  <a:cubicBezTo>
                    <a:pt x="17729073" y="1347653"/>
                    <a:pt x="17675788" y="1394548"/>
                    <a:pt x="17610080" y="1394548"/>
                  </a:cubicBezTo>
                  <a:lnTo>
                    <a:pt x="118992" y="1394548"/>
                  </a:lnTo>
                  <a:cubicBezTo>
                    <a:pt x="53285" y="1394548"/>
                    <a:pt x="0" y="1347653"/>
                    <a:pt x="0" y="1289826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873470"/>
            <a:ext cx="17572857" cy="87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ESTÁGIO PROBATÓRIO - Novas Diretrizes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38274" y="3502889"/>
            <a:ext cx="6425774" cy="1795273"/>
            <a:chOff x="0" y="0"/>
            <a:chExt cx="21089375" cy="589208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1089325" cy="5891931"/>
            </a:xfrm>
            <a:custGeom>
              <a:avLst/>
              <a:gdLst/>
              <a:ahLst/>
              <a:cxnLst/>
              <a:rect r="r" b="b" t="t" l="l"/>
              <a:pathLst>
                <a:path h="5891931" w="21089325">
                  <a:moveTo>
                    <a:pt x="0" y="442448"/>
                  </a:moveTo>
                  <a:cubicBezTo>
                    <a:pt x="0" y="198128"/>
                    <a:pt x="63384" y="0"/>
                    <a:pt x="141545" y="0"/>
                  </a:cubicBezTo>
                  <a:lnTo>
                    <a:pt x="20947782" y="0"/>
                  </a:lnTo>
                  <a:cubicBezTo>
                    <a:pt x="21025943" y="0"/>
                    <a:pt x="21089325" y="198128"/>
                    <a:pt x="21089325" y="442448"/>
                  </a:cubicBezTo>
                  <a:lnTo>
                    <a:pt x="21089325" y="5449482"/>
                  </a:lnTo>
                  <a:cubicBezTo>
                    <a:pt x="21089325" y="5693802"/>
                    <a:pt x="21025943" y="5891931"/>
                    <a:pt x="20947782" y="5891931"/>
                  </a:cubicBezTo>
                  <a:lnTo>
                    <a:pt x="141545" y="5891931"/>
                  </a:lnTo>
                  <a:cubicBezTo>
                    <a:pt x="63384" y="5891931"/>
                    <a:pt x="0" y="5693802"/>
                    <a:pt x="0" y="5449482"/>
                  </a:cubicBezTo>
                  <a:close/>
                </a:path>
              </a:pathLst>
            </a:custGeom>
            <a:solidFill>
              <a:srgbClr val="B4B4B4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52070" y="2958329"/>
            <a:ext cx="12283794" cy="551660"/>
            <a:chOff x="0" y="0"/>
            <a:chExt cx="28513734" cy="12805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8513667" cy="1280507"/>
            </a:xfrm>
            <a:custGeom>
              <a:avLst/>
              <a:gdLst/>
              <a:ahLst/>
              <a:cxnLst/>
              <a:rect r="r" b="b" t="t" l="l"/>
              <a:pathLst>
                <a:path h="1280507" w="28513667">
                  <a:moveTo>
                    <a:pt x="0" y="96158"/>
                  </a:moveTo>
                  <a:cubicBezTo>
                    <a:pt x="0" y="43060"/>
                    <a:pt x="85698" y="0"/>
                    <a:pt x="191375" y="0"/>
                  </a:cubicBezTo>
                  <a:lnTo>
                    <a:pt x="28322293" y="0"/>
                  </a:lnTo>
                  <a:cubicBezTo>
                    <a:pt x="28427970" y="0"/>
                    <a:pt x="28513667" y="43060"/>
                    <a:pt x="28513667" y="96158"/>
                  </a:cubicBezTo>
                  <a:lnTo>
                    <a:pt x="28513667" y="1184349"/>
                  </a:lnTo>
                  <a:cubicBezTo>
                    <a:pt x="28513667" y="1237447"/>
                    <a:pt x="28427970" y="1280507"/>
                    <a:pt x="28322293" y="1280507"/>
                  </a:cubicBezTo>
                  <a:lnTo>
                    <a:pt x="191375" y="1280507"/>
                  </a:lnTo>
                  <a:cubicBezTo>
                    <a:pt x="85698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652070" y="3745054"/>
            <a:ext cx="6642474" cy="1291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1º ciclo: até 12 meses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2º cic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lo: até 24 meses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3º ciclo: até 32 meses (antes da homologação)</a:t>
            </a:r>
          </a:p>
          <a:p>
            <a:pPr algn="just">
              <a:lnSpc>
                <a:spcPts val="2589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732623" y="3052832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CICLOS DE AVALIAÇÃO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7144601" y="3509989"/>
            <a:ext cx="5791264" cy="1795273"/>
            <a:chOff x="0" y="0"/>
            <a:chExt cx="19006914" cy="589208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006869" cy="5891931"/>
            </a:xfrm>
            <a:custGeom>
              <a:avLst/>
              <a:gdLst/>
              <a:ahLst/>
              <a:cxnLst/>
              <a:rect r="r" b="b" t="t" l="l"/>
              <a:pathLst>
                <a:path h="5891931" w="19006869">
                  <a:moveTo>
                    <a:pt x="0" y="442448"/>
                  </a:moveTo>
                  <a:cubicBezTo>
                    <a:pt x="0" y="198128"/>
                    <a:pt x="57125" y="0"/>
                    <a:pt x="127568" y="0"/>
                  </a:cubicBezTo>
                  <a:lnTo>
                    <a:pt x="18879302" y="0"/>
                  </a:lnTo>
                  <a:cubicBezTo>
                    <a:pt x="18949746" y="0"/>
                    <a:pt x="19006869" y="198128"/>
                    <a:pt x="19006869" y="442448"/>
                  </a:cubicBezTo>
                  <a:lnTo>
                    <a:pt x="19006869" y="5449482"/>
                  </a:lnTo>
                  <a:cubicBezTo>
                    <a:pt x="19006869" y="5693802"/>
                    <a:pt x="18949746" y="5891931"/>
                    <a:pt x="18879302" y="5891931"/>
                  </a:cubicBezTo>
                  <a:lnTo>
                    <a:pt x="127568" y="5891931"/>
                  </a:lnTo>
                  <a:cubicBezTo>
                    <a:pt x="57125" y="5891931"/>
                    <a:pt x="0" y="5693802"/>
                    <a:pt x="0" y="5449482"/>
                  </a:cubicBezTo>
                  <a:close/>
                </a:path>
              </a:pathLst>
            </a:custGeom>
            <a:solidFill>
              <a:srgbClr val="B4B4B4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7294544" y="3745054"/>
            <a:ext cx="5641321" cy="1291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Assiduidade e disciplina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Capacidade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de iniciativa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Produtividade e responsabilidade</a:t>
            </a:r>
          </a:p>
          <a:p>
            <a:pPr algn="just">
              <a:lnSpc>
                <a:spcPts val="2589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7144601" y="3050956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FATORES AVALIADOS</a:t>
            </a:r>
          </a:p>
        </p:txBody>
      </p:sp>
      <p:sp>
        <p:nvSpPr>
          <p:cNvPr name="Freeform 21" id="21" descr="preencoded.png"/>
          <p:cNvSpPr/>
          <p:nvPr/>
        </p:nvSpPr>
        <p:spPr>
          <a:xfrm flipH="false" flipV="false" rot="0">
            <a:off x="7089429" y="6245992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659" t="0" r="-3656" b="0"/>
            </a:stretch>
          </a:blipFill>
        </p:spPr>
      </p:sp>
      <p:sp>
        <p:nvSpPr>
          <p:cNvPr name="Freeform 22" id="22" descr="preencoded.png"/>
          <p:cNvSpPr/>
          <p:nvPr/>
        </p:nvSpPr>
        <p:spPr>
          <a:xfrm flipH="false" flipV="false" rot="0">
            <a:off x="12387900" y="6245992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7050252" y="6185621"/>
            <a:ext cx="6129905" cy="1795273"/>
            <a:chOff x="0" y="0"/>
            <a:chExt cx="20118333" cy="589208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0118287" cy="5891931"/>
            </a:xfrm>
            <a:custGeom>
              <a:avLst/>
              <a:gdLst/>
              <a:ahLst/>
              <a:cxnLst/>
              <a:rect r="r" b="b" t="t" l="l"/>
              <a:pathLst>
                <a:path h="5891931" w="20118287">
                  <a:moveTo>
                    <a:pt x="0" y="442448"/>
                  </a:moveTo>
                  <a:cubicBezTo>
                    <a:pt x="0" y="198128"/>
                    <a:pt x="60465" y="0"/>
                    <a:pt x="135028" y="0"/>
                  </a:cubicBezTo>
                  <a:lnTo>
                    <a:pt x="19983259" y="0"/>
                  </a:lnTo>
                  <a:cubicBezTo>
                    <a:pt x="20057822" y="0"/>
                    <a:pt x="20118287" y="198128"/>
                    <a:pt x="20118287" y="442448"/>
                  </a:cubicBezTo>
                  <a:lnTo>
                    <a:pt x="20118287" y="5449482"/>
                  </a:lnTo>
                  <a:cubicBezTo>
                    <a:pt x="20118287" y="5693802"/>
                    <a:pt x="20057822" y="5891931"/>
                    <a:pt x="19983259" y="5891931"/>
                  </a:cubicBezTo>
                  <a:lnTo>
                    <a:pt x="135028" y="5891931"/>
                  </a:lnTo>
                  <a:cubicBezTo>
                    <a:pt x="60465" y="5891931"/>
                    <a:pt x="0" y="5693802"/>
                    <a:pt x="0" y="5449482"/>
                  </a:cubicBezTo>
                  <a:close/>
                </a:path>
              </a:pathLst>
            </a:custGeom>
            <a:solidFill>
              <a:srgbClr val="BBBBC6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7064048" y="5641062"/>
            <a:ext cx="5834277" cy="551660"/>
            <a:chOff x="0" y="0"/>
            <a:chExt cx="13542804" cy="128054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3542773" cy="1280507"/>
            </a:xfrm>
            <a:custGeom>
              <a:avLst/>
              <a:gdLst/>
              <a:ahLst/>
              <a:cxnLst/>
              <a:rect r="r" b="b" t="t" l="l"/>
              <a:pathLst>
                <a:path h="1280507" w="13542773">
                  <a:moveTo>
                    <a:pt x="0" y="96158"/>
                  </a:moveTo>
                  <a:cubicBezTo>
                    <a:pt x="0" y="43060"/>
                    <a:pt x="40703" y="0"/>
                    <a:pt x="90895" y="0"/>
                  </a:cubicBezTo>
                  <a:lnTo>
                    <a:pt x="13451878" y="0"/>
                  </a:lnTo>
                  <a:cubicBezTo>
                    <a:pt x="13502070" y="0"/>
                    <a:pt x="13542773" y="43060"/>
                    <a:pt x="13542773" y="96158"/>
                  </a:cubicBezTo>
                  <a:lnTo>
                    <a:pt x="13542773" y="1184349"/>
                  </a:lnTo>
                  <a:cubicBezTo>
                    <a:pt x="13542773" y="1237447"/>
                    <a:pt x="13502070" y="1280507"/>
                    <a:pt x="13451878" y="1280507"/>
                  </a:cubicBezTo>
                  <a:lnTo>
                    <a:pt x="90895" y="1280507"/>
                  </a:lnTo>
                  <a:cubicBezTo>
                    <a:pt x="40703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7064048" y="6427787"/>
            <a:ext cx="2976185" cy="967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60% chefia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25% p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ares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15% 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autoavaliação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144601" y="5735565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PESO DAS AVALIAÇÕES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652070" y="6185621"/>
            <a:ext cx="6129905" cy="1795273"/>
            <a:chOff x="0" y="0"/>
            <a:chExt cx="20118333" cy="589208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0118287" cy="5891931"/>
            </a:xfrm>
            <a:custGeom>
              <a:avLst/>
              <a:gdLst/>
              <a:ahLst/>
              <a:cxnLst/>
              <a:rect r="r" b="b" t="t" l="l"/>
              <a:pathLst>
                <a:path h="5891931" w="20118287">
                  <a:moveTo>
                    <a:pt x="0" y="442448"/>
                  </a:moveTo>
                  <a:cubicBezTo>
                    <a:pt x="0" y="198128"/>
                    <a:pt x="60465" y="0"/>
                    <a:pt x="135028" y="0"/>
                  </a:cubicBezTo>
                  <a:lnTo>
                    <a:pt x="19983259" y="0"/>
                  </a:lnTo>
                  <a:cubicBezTo>
                    <a:pt x="20057822" y="0"/>
                    <a:pt x="20118287" y="198128"/>
                    <a:pt x="20118287" y="442448"/>
                  </a:cubicBezTo>
                  <a:lnTo>
                    <a:pt x="20118287" y="5449482"/>
                  </a:lnTo>
                  <a:cubicBezTo>
                    <a:pt x="20118287" y="5693802"/>
                    <a:pt x="20057822" y="5891931"/>
                    <a:pt x="19983259" y="5891931"/>
                  </a:cubicBezTo>
                  <a:lnTo>
                    <a:pt x="135028" y="5891931"/>
                  </a:lnTo>
                  <a:cubicBezTo>
                    <a:pt x="60465" y="5891931"/>
                    <a:pt x="0" y="5693802"/>
                    <a:pt x="0" y="5449482"/>
                  </a:cubicBezTo>
                  <a:close/>
                </a:path>
              </a:pathLst>
            </a:custGeom>
            <a:solidFill>
              <a:srgbClr val="BBBBC6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665866" y="5641062"/>
            <a:ext cx="5834277" cy="551660"/>
            <a:chOff x="0" y="0"/>
            <a:chExt cx="13542804" cy="128054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3542773" cy="1280507"/>
            </a:xfrm>
            <a:custGeom>
              <a:avLst/>
              <a:gdLst/>
              <a:ahLst/>
              <a:cxnLst/>
              <a:rect r="r" b="b" t="t" l="l"/>
              <a:pathLst>
                <a:path h="1280507" w="13542773">
                  <a:moveTo>
                    <a:pt x="0" y="96158"/>
                  </a:moveTo>
                  <a:cubicBezTo>
                    <a:pt x="0" y="43060"/>
                    <a:pt x="40703" y="0"/>
                    <a:pt x="90895" y="0"/>
                  </a:cubicBezTo>
                  <a:lnTo>
                    <a:pt x="13451878" y="0"/>
                  </a:lnTo>
                  <a:cubicBezTo>
                    <a:pt x="13502070" y="0"/>
                    <a:pt x="13542773" y="43060"/>
                    <a:pt x="13542773" y="96158"/>
                  </a:cubicBezTo>
                  <a:lnTo>
                    <a:pt x="13542773" y="1184349"/>
                  </a:lnTo>
                  <a:cubicBezTo>
                    <a:pt x="13542773" y="1237447"/>
                    <a:pt x="13502070" y="1280507"/>
                    <a:pt x="13451878" y="1280507"/>
                  </a:cubicBezTo>
                  <a:lnTo>
                    <a:pt x="90895" y="1280507"/>
                  </a:lnTo>
                  <a:cubicBezTo>
                    <a:pt x="40703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665866" y="6427787"/>
            <a:ext cx="5641321" cy="1291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Chefia imediata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Pares da equipe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Autoav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aliação</a:t>
            </a:r>
          </a:p>
          <a:p>
            <a:pPr algn="just">
              <a:lnSpc>
                <a:spcPts val="2589"/>
              </a:lnSpc>
              <a:spcBef>
                <a:spcPct val="0"/>
              </a:spcBef>
            </a:pPr>
          </a:p>
        </p:txBody>
      </p:sp>
      <p:sp>
        <p:nvSpPr>
          <p:cNvPr name="TextBox 34" id="34"/>
          <p:cNvSpPr txBox="true"/>
          <p:nvPr/>
        </p:nvSpPr>
        <p:spPr>
          <a:xfrm rot="0">
            <a:off x="746419" y="5735565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COMPOSIÇÃO DA AVALIAÇÃO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115204" y="6756459"/>
            <a:ext cx="2976185" cy="644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72,5% chefia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27,5% s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ervidor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350468" y="6427787"/>
            <a:ext cx="2976185" cy="320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89"/>
              </a:lnSpc>
            </a:pP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Sem pares: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9293" y="9013948"/>
            <a:ext cx="1678315" cy="1035622"/>
            <a:chOff x="0" y="0"/>
            <a:chExt cx="2864160" cy="17673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4104" cy="1767332"/>
            </a:xfrm>
            <a:custGeom>
              <a:avLst/>
              <a:gdLst/>
              <a:ahLst/>
              <a:cxnLst/>
              <a:rect r="r" b="b" t="t" l="l"/>
              <a:pathLst>
                <a:path h="1767332" w="2864104">
                  <a:moveTo>
                    <a:pt x="0" y="0"/>
                  </a:moveTo>
                  <a:lnTo>
                    <a:pt x="2864104" y="0"/>
                  </a:lnTo>
                  <a:lnTo>
                    <a:pt x="2864104" y="1767332"/>
                  </a:lnTo>
                  <a:lnTo>
                    <a:pt x="0" y="1767332"/>
                  </a:lnTo>
                  <a:close/>
                </a:path>
              </a:pathLst>
            </a:custGeom>
            <a:blipFill>
              <a:blip r:embed="rId3"/>
              <a:stretch>
                <a:fillRect l="0" t="-4068" r="0" b="-406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293157" y="9353595"/>
            <a:ext cx="1873624" cy="591850"/>
            <a:chOff x="0" y="0"/>
            <a:chExt cx="5360938" cy="16934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60946" cy="1693423"/>
            </a:xfrm>
            <a:custGeom>
              <a:avLst/>
              <a:gdLst/>
              <a:ahLst/>
              <a:cxnLst/>
              <a:rect r="r" b="b" t="t" l="l"/>
              <a:pathLst>
                <a:path h="1693423" w="5360946">
                  <a:moveTo>
                    <a:pt x="0" y="0"/>
                  </a:moveTo>
                  <a:lnTo>
                    <a:pt x="5360946" y="0"/>
                  </a:lnTo>
                  <a:lnTo>
                    <a:pt x="5360946" y="1693423"/>
                  </a:lnTo>
                  <a:lnTo>
                    <a:pt x="0" y="1693423"/>
                  </a:lnTo>
                  <a:close/>
                </a:path>
              </a:pathLst>
            </a:custGeom>
            <a:blipFill>
              <a:blip r:embed="rId4"/>
              <a:stretch>
                <a:fillRect l="-1098" t="0" r="-1098" b="0"/>
              </a:stretch>
            </a:blip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7089429" y="3563260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659" t="0" r="-3656" b="0"/>
            </a:stretch>
          </a:blipFill>
        </p:spPr>
      </p:sp>
      <p:sp>
        <p:nvSpPr>
          <p:cNvPr name="Freeform 7" id="7" descr="preencoded.png"/>
          <p:cNvSpPr/>
          <p:nvPr/>
        </p:nvSpPr>
        <p:spPr>
          <a:xfrm flipH="false" flipV="false" rot="0">
            <a:off x="12618396" y="3563260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38274" y="653011"/>
            <a:ext cx="17048287" cy="1341030"/>
            <a:chOff x="0" y="0"/>
            <a:chExt cx="17729113" cy="13945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729073" cy="1394548"/>
            </a:xfrm>
            <a:custGeom>
              <a:avLst/>
              <a:gdLst/>
              <a:ahLst/>
              <a:cxnLst/>
              <a:rect r="r" b="b" t="t" l="l"/>
              <a:pathLst>
                <a:path h="1394548" w="17729073">
                  <a:moveTo>
                    <a:pt x="0" y="104722"/>
                  </a:moveTo>
                  <a:cubicBezTo>
                    <a:pt x="0" y="46895"/>
                    <a:pt x="53285" y="0"/>
                    <a:pt x="118992" y="0"/>
                  </a:cubicBezTo>
                  <a:lnTo>
                    <a:pt x="17610080" y="0"/>
                  </a:lnTo>
                  <a:cubicBezTo>
                    <a:pt x="17675788" y="0"/>
                    <a:pt x="17729073" y="46895"/>
                    <a:pt x="17729073" y="104722"/>
                  </a:cubicBezTo>
                  <a:lnTo>
                    <a:pt x="17729073" y="1289826"/>
                  </a:lnTo>
                  <a:cubicBezTo>
                    <a:pt x="17729073" y="1347653"/>
                    <a:pt x="17675788" y="1394548"/>
                    <a:pt x="17610080" y="1394548"/>
                  </a:cubicBezTo>
                  <a:lnTo>
                    <a:pt x="118992" y="1394548"/>
                  </a:lnTo>
                  <a:cubicBezTo>
                    <a:pt x="53285" y="1394548"/>
                    <a:pt x="0" y="1347653"/>
                    <a:pt x="0" y="1289826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38274" y="3502889"/>
            <a:ext cx="6129905" cy="1795273"/>
            <a:chOff x="0" y="0"/>
            <a:chExt cx="20118333" cy="589208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118287" cy="5891931"/>
            </a:xfrm>
            <a:custGeom>
              <a:avLst/>
              <a:gdLst/>
              <a:ahLst/>
              <a:cxnLst/>
              <a:rect r="r" b="b" t="t" l="l"/>
              <a:pathLst>
                <a:path h="5891931" w="20118287">
                  <a:moveTo>
                    <a:pt x="0" y="442448"/>
                  </a:moveTo>
                  <a:cubicBezTo>
                    <a:pt x="0" y="198128"/>
                    <a:pt x="60465" y="0"/>
                    <a:pt x="135028" y="0"/>
                  </a:cubicBezTo>
                  <a:lnTo>
                    <a:pt x="19983259" y="0"/>
                  </a:lnTo>
                  <a:cubicBezTo>
                    <a:pt x="20057822" y="0"/>
                    <a:pt x="20118287" y="198128"/>
                    <a:pt x="20118287" y="442448"/>
                  </a:cubicBezTo>
                  <a:lnTo>
                    <a:pt x="20118287" y="5449482"/>
                  </a:lnTo>
                  <a:cubicBezTo>
                    <a:pt x="20118287" y="5693802"/>
                    <a:pt x="20057822" y="5891931"/>
                    <a:pt x="19983259" y="5891931"/>
                  </a:cubicBezTo>
                  <a:lnTo>
                    <a:pt x="135028" y="5891931"/>
                  </a:lnTo>
                  <a:cubicBezTo>
                    <a:pt x="60465" y="5891931"/>
                    <a:pt x="0" y="5693802"/>
                    <a:pt x="0" y="5449482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652070" y="2958329"/>
            <a:ext cx="12283794" cy="551660"/>
            <a:chOff x="0" y="0"/>
            <a:chExt cx="28513734" cy="12805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8513667" cy="1280507"/>
            </a:xfrm>
            <a:custGeom>
              <a:avLst/>
              <a:gdLst/>
              <a:ahLst/>
              <a:cxnLst/>
              <a:rect r="r" b="b" t="t" l="l"/>
              <a:pathLst>
                <a:path h="1280507" w="28513667">
                  <a:moveTo>
                    <a:pt x="0" y="96158"/>
                  </a:moveTo>
                  <a:cubicBezTo>
                    <a:pt x="0" y="43060"/>
                    <a:pt x="85698" y="0"/>
                    <a:pt x="191375" y="0"/>
                  </a:cubicBezTo>
                  <a:lnTo>
                    <a:pt x="28322293" y="0"/>
                  </a:lnTo>
                  <a:cubicBezTo>
                    <a:pt x="28427970" y="0"/>
                    <a:pt x="28513667" y="43060"/>
                    <a:pt x="28513667" y="96158"/>
                  </a:cubicBezTo>
                  <a:lnTo>
                    <a:pt x="28513667" y="1184349"/>
                  </a:lnTo>
                  <a:cubicBezTo>
                    <a:pt x="28513667" y="1237447"/>
                    <a:pt x="28427970" y="1280507"/>
                    <a:pt x="28322293" y="1280507"/>
                  </a:cubicBezTo>
                  <a:lnTo>
                    <a:pt x="191375" y="1280507"/>
                  </a:lnTo>
                  <a:cubicBezTo>
                    <a:pt x="85698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6805960" y="3509989"/>
            <a:ext cx="6129905" cy="1795273"/>
            <a:chOff x="0" y="0"/>
            <a:chExt cx="20118333" cy="589208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118287" cy="5891931"/>
            </a:xfrm>
            <a:custGeom>
              <a:avLst/>
              <a:gdLst/>
              <a:ahLst/>
              <a:cxnLst/>
              <a:rect r="r" b="b" t="t" l="l"/>
              <a:pathLst>
                <a:path h="5891931" w="20118287">
                  <a:moveTo>
                    <a:pt x="0" y="442448"/>
                  </a:moveTo>
                  <a:cubicBezTo>
                    <a:pt x="0" y="198128"/>
                    <a:pt x="60465" y="0"/>
                    <a:pt x="135028" y="0"/>
                  </a:cubicBezTo>
                  <a:lnTo>
                    <a:pt x="19983259" y="0"/>
                  </a:lnTo>
                  <a:cubicBezTo>
                    <a:pt x="20057822" y="0"/>
                    <a:pt x="20118287" y="198128"/>
                    <a:pt x="20118287" y="442448"/>
                  </a:cubicBezTo>
                  <a:lnTo>
                    <a:pt x="20118287" y="5449482"/>
                  </a:lnTo>
                  <a:cubicBezTo>
                    <a:pt x="20118287" y="5693802"/>
                    <a:pt x="20057822" y="5891931"/>
                    <a:pt x="19983259" y="5891931"/>
                  </a:cubicBezTo>
                  <a:lnTo>
                    <a:pt x="135028" y="5891931"/>
                  </a:lnTo>
                  <a:cubicBezTo>
                    <a:pt x="60465" y="5891931"/>
                    <a:pt x="0" y="5693802"/>
                    <a:pt x="0" y="5449482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sp>
        <p:nvSpPr>
          <p:cNvPr name="Freeform 16" id="16" descr="preencoded.png"/>
          <p:cNvSpPr/>
          <p:nvPr/>
        </p:nvSpPr>
        <p:spPr>
          <a:xfrm flipH="false" flipV="false" rot="0">
            <a:off x="7089429" y="6245992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659" t="0" r="-3656" b="0"/>
            </a:stretch>
          </a:blipFill>
        </p:spPr>
      </p:sp>
      <p:sp>
        <p:nvSpPr>
          <p:cNvPr name="Freeform 17" id="17" descr="preencoded.png"/>
          <p:cNvSpPr/>
          <p:nvPr/>
        </p:nvSpPr>
        <p:spPr>
          <a:xfrm flipH="false" flipV="false" rot="0">
            <a:off x="12387900" y="6245992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7050252" y="6185621"/>
            <a:ext cx="6129905" cy="1795273"/>
            <a:chOff x="0" y="0"/>
            <a:chExt cx="20118333" cy="589208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0118287" cy="5891931"/>
            </a:xfrm>
            <a:custGeom>
              <a:avLst/>
              <a:gdLst/>
              <a:ahLst/>
              <a:cxnLst/>
              <a:rect r="r" b="b" t="t" l="l"/>
              <a:pathLst>
                <a:path h="5891931" w="20118287">
                  <a:moveTo>
                    <a:pt x="0" y="442448"/>
                  </a:moveTo>
                  <a:cubicBezTo>
                    <a:pt x="0" y="198128"/>
                    <a:pt x="60465" y="0"/>
                    <a:pt x="135028" y="0"/>
                  </a:cubicBezTo>
                  <a:lnTo>
                    <a:pt x="19983259" y="0"/>
                  </a:lnTo>
                  <a:cubicBezTo>
                    <a:pt x="20057822" y="0"/>
                    <a:pt x="20118287" y="198128"/>
                    <a:pt x="20118287" y="442448"/>
                  </a:cubicBezTo>
                  <a:lnTo>
                    <a:pt x="20118287" y="5449482"/>
                  </a:lnTo>
                  <a:cubicBezTo>
                    <a:pt x="20118287" y="5693802"/>
                    <a:pt x="20057822" y="5891931"/>
                    <a:pt x="19983259" y="5891931"/>
                  </a:cubicBezTo>
                  <a:lnTo>
                    <a:pt x="135028" y="5891931"/>
                  </a:lnTo>
                  <a:cubicBezTo>
                    <a:pt x="60465" y="5891931"/>
                    <a:pt x="0" y="5693802"/>
                    <a:pt x="0" y="5449482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7064048" y="5641062"/>
            <a:ext cx="5834277" cy="551660"/>
            <a:chOff x="0" y="0"/>
            <a:chExt cx="13542804" cy="128054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542773" cy="1280507"/>
            </a:xfrm>
            <a:custGeom>
              <a:avLst/>
              <a:gdLst/>
              <a:ahLst/>
              <a:cxnLst/>
              <a:rect r="r" b="b" t="t" l="l"/>
              <a:pathLst>
                <a:path h="1280507" w="13542773">
                  <a:moveTo>
                    <a:pt x="0" y="96158"/>
                  </a:moveTo>
                  <a:cubicBezTo>
                    <a:pt x="0" y="43060"/>
                    <a:pt x="40703" y="0"/>
                    <a:pt x="90895" y="0"/>
                  </a:cubicBezTo>
                  <a:lnTo>
                    <a:pt x="13451878" y="0"/>
                  </a:lnTo>
                  <a:cubicBezTo>
                    <a:pt x="13502070" y="0"/>
                    <a:pt x="13542773" y="43060"/>
                    <a:pt x="13542773" y="96158"/>
                  </a:cubicBezTo>
                  <a:lnTo>
                    <a:pt x="13542773" y="1184349"/>
                  </a:lnTo>
                  <a:cubicBezTo>
                    <a:pt x="13542773" y="1237447"/>
                    <a:pt x="13502070" y="1280507"/>
                    <a:pt x="13451878" y="1280507"/>
                  </a:cubicBezTo>
                  <a:lnTo>
                    <a:pt x="90895" y="1280507"/>
                  </a:lnTo>
                  <a:cubicBezTo>
                    <a:pt x="40703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652070" y="6185621"/>
            <a:ext cx="6129905" cy="1795273"/>
            <a:chOff x="0" y="0"/>
            <a:chExt cx="20118333" cy="589208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0118287" cy="5891931"/>
            </a:xfrm>
            <a:custGeom>
              <a:avLst/>
              <a:gdLst/>
              <a:ahLst/>
              <a:cxnLst/>
              <a:rect r="r" b="b" t="t" l="l"/>
              <a:pathLst>
                <a:path h="5891931" w="20118287">
                  <a:moveTo>
                    <a:pt x="0" y="442448"/>
                  </a:moveTo>
                  <a:cubicBezTo>
                    <a:pt x="0" y="198128"/>
                    <a:pt x="60465" y="0"/>
                    <a:pt x="135028" y="0"/>
                  </a:cubicBezTo>
                  <a:lnTo>
                    <a:pt x="19983259" y="0"/>
                  </a:lnTo>
                  <a:cubicBezTo>
                    <a:pt x="20057822" y="0"/>
                    <a:pt x="20118287" y="198128"/>
                    <a:pt x="20118287" y="442448"/>
                  </a:cubicBezTo>
                  <a:lnTo>
                    <a:pt x="20118287" y="5449482"/>
                  </a:lnTo>
                  <a:cubicBezTo>
                    <a:pt x="20118287" y="5693802"/>
                    <a:pt x="20057822" y="5891931"/>
                    <a:pt x="19983259" y="5891931"/>
                  </a:cubicBezTo>
                  <a:lnTo>
                    <a:pt x="135028" y="5891931"/>
                  </a:lnTo>
                  <a:cubicBezTo>
                    <a:pt x="60465" y="5891931"/>
                    <a:pt x="0" y="5693802"/>
                    <a:pt x="0" y="5449482"/>
                  </a:cubicBezTo>
                  <a:close/>
                </a:path>
              </a:pathLst>
            </a:custGeom>
            <a:solidFill>
              <a:srgbClr val="C7C9EA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665866" y="5641062"/>
            <a:ext cx="5834277" cy="551660"/>
            <a:chOff x="0" y="0"/>
            <a:chExt cx="13542804" cy="128054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3542773" cy="1280507"/>
            </a:xfrm>
            <a:custGeom>
              <a:avLst/>
              <a:gdLst/>
              <a:ahLst/>
              <a:cxnLst/>
              <a:rect r="r" b="b" t="t" l="l"/>
              <a:pathLst>
                <a:path h="1280507" w="13542773">
                  <a:moveTo>
                    <a:pt x="0" y="96158"/>
                  </a:moveTo>
                  <a:cubicBezTo>
                    <a:pt x="0" y="43060"/>
                    <a:pt x="40703" y="0"/>
                    <a:pt x="90895" y="0"/>
                  </a:cubicBezTo>
                  <a:lnTo>
                    <a:pt x="13451878" y="0"/>
                  </a:lnTo>
                  <a:cubicBezTo>
                    <a:pt x="13502070" y="0"/>
                    <a:pt x="13542773" y="43060"/>
                    <a:pt x="13542773" y="96158"/>
                  </a:cubicBezTo>
                  <a:lnTo>
                    <a:pt x="13542773" y="1184349"/>
                  </a:lnTo>
                  <a:cubicBezTo>
                    <a:pt x="13542773" y="1237447"/>
                    <a:pt x="13502070" y="1280507"/>
                    <a:pt x="13451878" y="1280507"/>
                  </a:cubicBezTo>
                  <a:lnTo>
                    <a:pt x="90895" y="1280507"/>
                  </a:lnTo>
                  <a:cubicBezTo>
                    <a:pt x="40703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12235741" y="7078436"/>
            <a:ext cx="765311" cy="760528"/>
          </a:xfrm>
          <a:custGeom>
            <a:avLst/>
            <a:gdLst/>
            <a:ahLst/>
            <a:cxnLst/>
            <a:rect r="r" b="b" t="t" l="l"/>
            <a:pathLst>
              <a:path h="760528" w="765311">
                <a:moveTo>
                  <a:pt x="0" y="0"/>
                </a:moveTo>
                <a:lnTo>
                  <a:pt x="765311" y="0"/>
                </a:lnTo>
                <a:lnTo>
                  <a:pt x="765311" y="760527"/>
                </a:lnTo>
                <a:lnTo>
                  <a:pt x="0" y="7605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028700" y="873470"/>
            <a:ext cx="17572857" cy="87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ESTÁGIO PROBATÓRIO - Novas Diretrizes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52070" y="3745054"/>
            <a:ext cx="5641321" cy="967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Curso obrigatório da ENAP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arte essencial para homologação do estágio probatório.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32623" y="3052832"/>
            <a:ext cx="731200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PROGRAMA DE DESENVOLVIMENTO INICIAL (PDI)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294544" y="3745054"/>
            <a:ext cx="5641321" cy="1291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89"/>
              </a:lnSpc>
            </a:pPr>
            <a:r>
              <a:rPr lang="en-US" sz="2071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   Prazos:</a:t>
            </a:r>
          </a:p>
          <a:p>
            <a:pPr algn="just" marL="447172" indent="-223586" lvl="1">
              <a:lnSpc>
                <a:spcPts val="258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50% da 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carga até o 1º ciclo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10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0% até o 2º ciclo</a:t>
            </a:r>
          </a:p>
          <a:p>
            <a:pPr algn="just">
              <a:lnSpc>
                <a:spcPts val="2589"/>
              </a:lnSpc>
              <a:spcBef>
                <a:spcPct val="0"/>
              </a:spcBef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7257004" y="6335597"/>
            <a:ext cx="5130896" cy="1291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89"/>
              </a:lnSpc>
            </a:pPr>
            <a:r>
              <a:rPr lang="en-US" sz="2071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Ainda não é possível concluir 100% do programa e emitir o CERTIFICADO, visto que a ENAP ainda incluirá conteúdos posteriormente.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144601" y="5735565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CONCLUSÃO DO PDI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65866" y="6427787"/>
            <a:ext cx="5641321" cy="1291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47172" indent="-223586" lvl="1">
              <a:lnSpc>
                <a:spcPts val="258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Carga aproximada: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Intermediá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rio: 271h (12 cursos)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Superior: 280h (16 cursos)</a:t>
            </a:r>
          </a:p>
          <a:p>
            <a:pPr algn="just">
              <a:lnSpc>
                <a:spcPts val="2589"/>
              </a:lnSpc>
              <a:spcBef>
                <a:spcPct val="0"/>
              </a:spcBef>
            </a:pPr>
          </a:p>
        </p:txBody>
      </p:sp>
      <p:sp>
        <p:nvSpPr>
          <p:cNvPr name="TextBox 34" id="34"/>
          <p:cNvSpPr txBox="true"/>
          <p:nvPr/>
        </p:nvSpPr>
        <p:spPr>
          <a:xfrm rot="0">
            <a:off x="746419" y="5735565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CARGA HORÁRIA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9293" y="9013948"/>
            <a:ext cx="1678315" cy="1035622"/>
            <a:chOff x="0" y="0"/>
            <a:chExt cx="2864160" cy="17673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4104" cy="1767332"/>
            </a:xfrm>
            <a:custGeom>
              <a:avLst/>
              <a:gdLst/>
              <a:ahLst/>
              <a:cxnLst/>
              <a:rect r="r" b="b" t="t" l="l"/>
              <a:pathLst>
                <a:path h="1767332" w="2864104">
                  <a:moveTo>
                    <a:pt x="0" y="0"/>
                  </a:moveTo>
                  <a:lnTo>
                    <a:pt x="2864104" y="0"/>
                  </a:lnTo>
                  <a:lnTo>
                    <a:pt x="2864104" y="1767332"/>
                  </a:lnTo>
                  <a:lnTo>
                    <a:pt x="0" y="1767332"/>
                  </a:lnTo>
                  <a:close/>
                </a:path>
              </a:pathLst>
            </a:custGeom>
            <a:blipFill>
              <a:blip r:embed="rId3"/>
              <a:stretch>
                <a:fillRect l="0" t="-4068" r="0" b="-406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293157" y="9353595"/>
            <a:ext cx="1873624" cy="591850"/>
            <a:chOff x="0" y="0"/>
            <a:chExt cx="5360938" cy="16934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60946" cy="1693423"/>
            </a:xfrm>
            <a:custGeom>
              <a:avLst/>
              <a:gdLst/>
              <a:ahLst/>
              <a:cxnLst/>
              <a:rect r="r" b="b" t="t" l="l"/>
              <a:pathLst>
                <a:path h="1693423" w="5360946">
                  <a:moveTo>
                    <a:pt x="0" y="0"/>
                  </a:moveTo>
                  <a:lnTo>
                    <a:pt x="5360946" y="0"/>
                  </a:lnTo>
                  <a:lnTo>
                    <a:pt x="5360946" y="1693423"/>
                  </a:lnTo>
                  <a:lnTo>
                    <a:pt x="0" y="1693423"/>
                  </a:lnTo>
                  <a:close/>
                </a:path>
              </a:pathLst>
            </a:custGeom>
            <a:blipFill>
              <a:blip r:embed="rId4"/>
              <a:stretch>
                <a:fillRect l="-1098" t="0" r="-1098" b="0"/>
              </a:stretch>
            </a:blip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7089429" y="3563260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659" t="0" r="-3656" b="0"/>
            </a:stretch>
          </a:blipFill>
        </p:spPr>
      </p:sp>
      <p:sp>
        <p:nvSpPr>
          <p:cNvPr name="Freeform 7" id="7" descr="preencoded.png"/>
          <p:cNvSpPr/>
          <p:nvPr/>
        </p:nvSpPr>
        <p:spPr>
          <a:xfrm flipH="false" flipV="false" rot="0">
            <a:off x="12618396" y="3563260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38274" y="653011"/>
            <a:ext cx="17048287" cy="1341030"/>
            <a:chOff x="0" y="0"/>
            <a:chExt cx="17729113" cy="13945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729073" cy="1394548"/>
            </a:xfrm>
            <a:custGeom>
              <a:avLst/>
              <a:gdLst/>
              <a:ahLst/>
              <a:cxnLst/>
              <a:rect r="r" b="b" t="t" l="l"/>
              <a:pathLst>
                <a:path h="1394548" w="17729073">
                  <a:moveTo>
                    <a:pt x="0" y="104722"/>
                  </a:moveTo>
                  <a:cubicBezTo>
                    <a:pt x="0" y="46895"/>
                    <a:pt x="53285" y="0"/>
                    <a:pt x="118992" y="0"/>
                  </a:cubicBezTo>
                  <a:lnTo>
                    <a:pt x="17610080" y="0"/>
                  </a:lnTo>
                  <a:cubicBezTo>
                    <a:pt x="17675788" y="0"/>
                    <a:pt x="17729073" y="46895"/>
                    <a:pt x="17729073" y="104722"/>
                  </a:cubicBezTo>
                  <a:lnTo>
                    <a:pt x="17729073" y="1289826"/>
                  </a:lnTo>
                  <a:cubicBezTo>
                    <a:pt x="17729073" y="1347653"/>
                    <a:pt x="17675788" y="1394548"/>
                    <a:pt x="17610080" y="1394548"/>
                  </a:cubicBezTo>
                  <a:lnTo>
                    <a:pt x="118992" y="1394548"/>
                  </a:lnTo>
                  <a:cubicBezTo>
                    <a:pt x="53285" y="1394548"/>
                    <a:pt x="0" y="1347653"/>
                    <a:pt x="0" y="1289826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38274" y="3502889"/>
            <a:ext cx="6425774" cy="1795273"/>
            <a:chOff x="0" y="0"/>
            <a:chExt cx="21089375" cy="589208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089325" cy="5891931"/>
            </a:xfrm>
            <a:custGeom>
              <a:avLst/>
              <a:gdLst/>
              <a:ahLst/>
              <a:cxnLst/>
              <a:rect r="r" b="b" t="t" l="l"/>
              <a:pathLst>
                <a:path h="5891931" w="21089325">
                  <a:moveTo>
                    <a:pt x="0" y="442448"/>
                  </a:moveTo>
                  <a:cubicBezTo>
                    <a:pt x="0" y="198128"/>
                    <a:pt x="63384" y="0"/>
                    <a:pt x="141545" y="0"/>
                  </a:cubicBezTo>
                  <a:lnTo>
                    <a:pt x="20947782" y="0"/>
                  </a:lnTo>
                  <a:cubicBezTo>
                    <a:pt x="21025943" y="0"/>
                    <a:pt x="21089325" y="198128"/>
                    <a:pt x="21089325" y="442448"/>
                  </a:cubicBezTo>
                  <a:lnTo>
                    <a:pt x="21089325" y="5449482"/>
                  </a:lnTo>
                  <a:cubicBezTo>
                    <a:pt x="21089325" y="5693802"/>
                    <a:pt x="21025943" y="5891931"/>
                    <a:pt x="20947782" y="5891931"/>
                  </a:cubicBezTo>
                  <a:lnTo>
                    <a:pt x="141545" y="5891931"/>
                  </a:lnTo>
                  <a:cubicBezTo>
                    <a:pt x="63384" y="5891931"/>
                    <a:pt x="0" y="5693802"/>
                    <a:pt x="0" y="5449482"/>
                  </a:cubicBezTo>
                  <a:close/>
                </a:path>
              </a:pathLst>
            </a:custGeom>
            <a:solidFill>
              <a:srgbClr val="B4B4B4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652070" y="2958329"/>
            <a:ext cx="12283794" cy="551660"/>
            <a:chOff x="0" y="0"/>
            <a:chExt cx="28513734" cy="12805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8513667" cy="1280507"/>
            </a:xfrm>
            <a:custGeom>
              <a:avLst/>
              <a:gdLst/>
              <a:ahLst/>
              <a:cxnLst/>
              <a:rect r="r" b="b" t="t" l="l"/>
              <a:pathLst>
                <a:path h="1280507" w="28513667">
                  <a:moveTo>
                    <a:pt x="0" y="96158"/>
                  </a:moveTo>
                  <a:cubicBezTo>
                    <a:pt x="0" y="43060"/>
                    <a:pt x="85698" y="0"/>
                    <a:pt x="191375" y="0"/>
                  </a:cubicBezTo>
                  <a:lnTo>
                    <a:pt x="28322293" y="0"/>
                  </a:lnTo>
                  <a:cubicBezTo>
                    <a:pt x="28427970" y="0"/>
                    <a:pt x="28513667" y="43060"/>
                    <a:pt x="28513667" y="96158"/>
                  </a:cubicBezTo>
                  <a:lnTo>
                    <a:pt x="28513667" y="1184349"/>
                  </a:lnTo>
                  <a:cubicBezTo>
                    <a:pt x="28513667" y="1237447"/>
                    <a:pt x="28427970" y="1280507"/>
                    <a:pt x="28322293" y="1280507"/>
                  </a:cubicBezTo>
                  <a:lnTo>
                    <a:pt x="191375" y="1280507"/>
                  </a:lnTo>
                  <a:cubicBezTo>
                    <a:pt x="85698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652070" y="3745054"/>
            <a:ext cx="6642474" cy="1615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47172" indent="-223586" lvl="1">
              <a:lnSpc>
                <a:spcPts val="258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Integração do servidor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Definição de expectativas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Ac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ompanhamento do desempenho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centivo ao desenvolvimento profissional</a:t>
            </a:r>
          </a:p>
          <a:p>
            <a:pPr algn="just">
              <a:lnSpc>
                <a:spcPts val="2589"/>
              </a:lnSpc>
              <a:spcBef>
                <a:spcPct val="0"/>
              </a:spcBef>
            </a:pPr>
          </a:p>
        </p:txBody>
      </p:sp>
      <p:grpSp>
        <p:nvGrpSpPr>
          <p:cNvPr name="Group 15" id="15"/>
          <p:cNvGrpSpPr/>
          <p:nvPr/>
        </p:nvGrpSpPr>
        <p:grpSpPr>
          <a:xfrm rot="0">
            <a:off x="7089429" y="3502889"/>
            <a:ext cx="5846436" cy="1795273"/>
            <a:chOff x="0" y="0"/>
            <a:chExt cx="19187989" cy="589208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9187945" cy="5891931"/>
            </a:xfrm>
            <a:custGeom>
              <a:avLst/>
              <a:gdLst/>
              <a:ahLst/>
              <a:cxnLst/>
              <a:rect r="r" b="b" t="t" l="l"/>
              <a:pathLst>
                <a:path h="5891931" w="19187945">
                  <a:moveTo>
                    <a:pt x="0" y="442448"/>
                  </a:moveTo>
                  <a:cubicBezTo>
                    <a:pt x="0" y="198128"/>
                    <a:pt x="57669" y="0"/>
                    <a:pt x="128783" y="0"/>
                  </a:cubicBezTo>
                  <a:lnTo>
                    <a:pt x="19059162" y="0"/>
                  </a:lnTo>
                  <a:cubicBezTo>
                    <a:pt x="19130276" y="0"/>
                    <a:pt x="19187945" y="198128"/>
                    <a:pt x="19187945" y="442448"/>
                  </a:cubicBezTo>
                  <a:lnTo>
                    <a:pt x="19187945" y="5449482"/>
                  </a:lnTo>
                  <a:cubicBezTo>
                    <a:pt x="19187945" y="5693802"/>
                    <a:pt x="19130276" y="5891931"/>
                    <a:pt x="19059162" y="5891931"/>
                  </a:cubicBezTo>
                  <a:lnTo>
                    <a:pt x="128783" y="5891931"/>
                  </a:lnTo>
                  <a:cubicBezTo>
                    <a:pt x="57669" y="5891931"/>
                    <a:pt x="0" y="5693802"/>
                    <a:pt x="0" y="5449482"/>
                  </a:cubicBezTo>
                  <a:close/>
                </a:path>
              </a:pathLst>
            </a:custGeom>
            <a:solidFill>
              <a:srgbClr val="B4B4B4"/>
            </a:solidFill>
          </p:spPr>
        </p:sp>
      </p:grpSp>
      <p:sp>
        <p:nvSpPr>
          <p:cNvPr name="Freeform 17" id="17" descr="preencoded.png"/>
          <p:cNvSpPr/>
          <p:nvPr/>
        </p:nvSpPr>
        <p:spPr>
          <a:xfrm flipH="false" flipV="false" rot="0">
            <a:off x="7089429" y="6245992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659" t="0" r="-3656" b="0"/>
            </a:stretch>
          </a:blipFill>
        </p:spPr>
      </p:sp>
      <p:sp>
        <p:nvSpPr>
          <p:cNvPr name="Freeform 18" id="18" descr="preencoded.png"/>
          <p:cNvSpPr/>
          <p:nvPr/>
        </p:nvSpPr>
        <p:spPr>
          <a:xfrm flipH="false" flipV="false" rot="0">
            <a:off x="12387900" y="6245992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9"/>
                </a:lnTo>
                <a:lnTo>
                  <a:pt x="0" y="3826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7064048" y="5641062"/>
            <a:ext cx="5834277" cy="551660"/>
            <a:chOff x="0" y="0"/>
            <a:chExt cx="13542804" cy="128054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542773" cy="1280507"/>
            </a:xfrm>
            <a:custGeom>
              <a:avLst/>
              <a:gdLst/>
              <a:ahLst/>
              <a:cxnLst/>
              <a:rect r="r" b="b" t="t" l="l"/>
              <a:pathLst>
                <a:path h="1280507" w="13542773">
                  <a:moveTo>
                    <a:pt x="0" y="96158"/>
                  </a:moveTo>
                  <a:cubicBezTo>
                    <a:pt x="0" y="43060"/>
                    <a:pt x="40703" y="0"/>
                    <a:pt x="90895" y="0"/>
                  </a:cubicBezTo>
                  <a:lnTo>
                    <a:pt x="13451878" y="0"/>
                  </a:lnTo>
                  <a:cubicBezTo>
                    <a:pt x="13502070" y="0"/>
                    <a:pt x="13542773" y="43060"/>
                    <a:pt x="13542773" y="96158"/>
                  </a:cubicBezTo>
                  <a:lnTo>
                    <a:pt x="13542773" y="1184349"/>
                  </a:lnTo>
                  <a:cubicBezTo>
                    <a:pt x="13542773" y="1237447"/>
                    <a:pt x="13502070" y="1280507"/>
                    <a:pt x="13451878" y="1280507"/>
                  </a:cubicBezTo>
                  <a:lnTo>
                    <a:pt x="90895" y="1280507"/>
                  </a:lnTo>
                  <a:cubicBezTo>
                    <a:pt x="40703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652070" y="6185621"/>
            <a:ext cx="12246255" cy="2492336"/>
            <a:chOff x="0" y="0"/>
            <a:chExt cx="40192182" cy="817984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0192086" cy="8179629"/>
            </a:xfrm>
            <a:custGeom>
              <a:avLst/>
              <a:gdLst/>
              <a:ahLst/>
              <a:cxnLst/>
              <a:rect r="r" b="b" t="t" l="l"/>
              <a:pathLst>
                <a:path h="8179629" w="40192086">
                  <a:moveTo>
                    <a:pt x="0" y="614241"/>
                  </a:moveTo>
                  <a:cubicBezTo>
                    <a:pt x="0" y="275057"/>
                    <a:pt x="120797" y="0"/>
                    <a:pt x="269756" y="0"/>
                  </a:cubicBezTo>
                  <a:lnTo>
                    <a:pt x="39922332" y="0"/>
                  </a:lnTo>
                  <a:cubicBezTo>
                    <a:pt x="40071294" y="0"/>
                    <a:pt x="40192086" y="275057"/>
                    <a:pt x="40192086" y="614241"/>
                  </a:cubicBezTo>
                  <a:lnTo>
                    <a:pt x="40192086" y="7565389"/>
                  </a:lnTo>
                  <a:cubicBezTo>
                    <a:pt x="40192086" y="7904572"/>
                    <a:pt x="40071294" y="8179629"/>
                    <a:pt x="39922332" y="8179629"/>
                  </a:cubicBezTo>
                  <a:lnTo>
                    <a:pt x="269756" y="8179629"/>
                  </a:lnTo>
                  <a:cubicBezTo>
                    <a:pt x="120797" y="8179629"/>
                    <a:pt x="0" y="7904572"/>
                    <a:pt x="0" y="7565389"/>
                  </a:cubicBezTo>
                  <a:close/>
                </a:path>
              </a:pathLst>
            </a:custGeom>
            <a:solidFill>
              <a:srgbClr val="BBBBC6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665866" y="5641062"/>
            <a:ext cx="6628678" cy="551660"/>
            <a:chOff x="0" y="0"/>
            <a:chExt cx="15386805" cy="128054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5386769" cy="1280507"/>
            </a:xfrm>
            <a:custGeom>
              <a:avLst/>
              <a:gdLst/>
              <a:ahLst/>
              <a:cxnLst/>
              <a:rect r="r" b="b" t="t" l="l"/>
              <a:pathLst>
                <a:path h="1280507" w="15386769">
                  <a:moveTo>
                    <a:pt x="0" y="96158"/>
                  </a:moveTo>
                  <a:cubicBezTo>
                    <a:pt x="0" y="43060"/>
                    <a:pt x="46245" y="0"/>
                    <a:pt x="103271" y="0"/>
                  </a:cubicBezTo>
                  <a:lnTo>
                    <a:pt x="15283498" y="0"/>
                  </a:lnTo>
                  <a:cubicBezTo>
                    <a:pt x="15340526" y="0"/>
                    <a:pt x="15386769" y="43060"/>
                    <a:pt x="15386769" y="96158"/>
                  </a:cubicBezTo>
                  <a:lnTo>
                    <a:pt x="15386769" y="1184349"/>
                  </a:lnTo>
                  <a:cubicBezTo>
                    <a:pt x="15386769" y="1237447"/>
                    <a:pt x="15340526" y="1280507"/>
                    <a:pt x="15283498" y="1280507"/>
                  </a:cubicBezTo>
                  <a:lnTo>
                    <a:pt x="103271" y="1280507"/>
                  </a:lnTo>
                  <a:cubicBezTo>
                    <a:pt x="46245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5349389" y="7967210"/>
            <a:ext cx="529614" cy="150218"/>
          </a:xfrm>
          <a:custGeom>
            <a:avLst/>
            <a:gdLst/>
            <a:ahLst/>
            <a:cxnLst/>
            <a:rect r="r" b="b" t="t" l="l"/>
            <a:pathLst>
              <a:path h="150218" w="529614">
                <a:moveTo>
                  <a:pt x="0" y="0"/>
                </a:moveTo>
                <a:lnTo>
                  <a:pt x="529614" y="0"/>
                </a:lnTo>
                <a:lnTo>
                  <a:pt x="529614" y="150217"/>
                </a:lnTo>
                <a:lnTo>
                  <a:pt x="0" y="1502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28700" y="873470"/>
            <a:ext cx="17572857" cy="87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ESTÁGIO PROBATÓRIO - Novas Diretrizes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32623" y="3052832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PAPEL DA CHEFIA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294544" y="3745054"/>
            <a:ext cx="5641321" cy="967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Média final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≥ 80 pontos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Conclusão do PDI</a:t>
            </a:r>
          </a:p>
          <a:p>
            <a:pPr algn="just">
              <a:lnSpc>
                <a:spcPts val="2589"/>
              </a:lnSpc>
              <a:spcBef>
                <a:spcPct val="0"/>
              </a:spcBef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7089429" y="3050956"/>
            <a:ext cx="5489790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CRITÉRIOS DE APROVAÇÃO NO EP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65866" y="6427787"/>
            <a:ext cx="5641321" cy="1291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89"/>
              </a:lnSpc>
            </a:pPr>
            <a:r>
              <a:rPr lang="en-US" sz="2071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   Se média &lt; 80:</a:t>
            </a:r>
          </a:p>
          <a:p>
            <a:pPr algn="just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Plano de ação obrigatório (SouGov)</a:t>
            </a:r>
          </a:p>
          <a:p>
            <a:pPr algn="just">
              <a:lnSpc>
                <a:spcPts val="2589"/>
              </a:lnSpc>
              <a:spcBef>
                <a:spcPct val="0"/>
              </a:spcBef>
            </a:pP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  </a:t>
            </a:r>
          </a:p>
          <a:p>
            <a:pPr algn="just">
              <a:lnSpc>
                <a:spcPts val="2589"/>
              </a:lnSpc>
              <a:spcBef>
                <a:spcPct val="0"/>
              </a:spcBef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746419" y="5735565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CRITÉRIOS DE REPROVAÇÃO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775579" y="6297497"/>
            <a:ext cx="5641321" cy="1291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89"/>
              </a:lnSpc>
            </a:pPr>
            <a:r>
              <a:rPr lang="en-US" sz="2071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   Possibilidade de:</a:t>
            </a:r>
          </a:p>
          <a:p>
            <a:pPr algn="l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Rec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onsideração (5 dias úteis)</a:t>
            </a:r>
          </a:p>
          <a:p>
            <a:pPr algn="l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Recurso (30 dias)</a:t>
            </a:r>
          </a:p>
          <a:p>
            <a:pPr algn="just">
              <a:lnSpc>
                <a:spcPts val="2589"/>
              </a:lnSpc>
              <a:spcBef>
                <a:spcPct val="0"/>
              </a:spcBef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6106909" y="7694045"/>
            <a:ext cx="10918915" cy="967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89"/>
              </a:lnSpc>
            </a:pPr>
            <a:r>
              <a:rPr lang="en-US" sz="2071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Consequência: </a:t>
            </a:r>
          </a:p>
          <a:p>
            <a:pPr algn="l">
              <a:lnSpc>
                <a:spcPts val="2589"/>
              </a:lnSpc>
              <a:spcBef>
                <a:spcPct val="0"/>
              </a:spcBef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Ex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oneração ou recondução ao 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cargo anterior.</a:t>
            </a:r>
          </a:p>
          <a:p>
            <a:pPr algn="just">
              <a:lnSpc>
                <a:spcPts val="2589"/>
              </a:lnSpc>
              <a:spcBef>
                <a:spcPct val="0"/>
              </a:spcBef>
            </a:pPr>
          </a:p>
        </p:txBody>
      </p:sp>
      <p:sp>
        <p:nvSpPr>
          <p:cNvPr name="TextBox 34" id="34"/>
          <p:cNvSpPr txBox="true"/>
          <p:nvPr/>
        </p:nvSpPr>
        <p:spPr>
          <a:xfrm rot="0">
            <a:off x="2262363" y="7715520"/>
            <a:ext cx="10918915" cy="644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89"/>
              </a:lnSpc>
            </a:pPr>
            <a:r>
              <a:rPr lang="en-US" sz="2071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Ao final das 3 etapas, </a:t>
            </a:r>
          </a:p>
          <a:p>
            <a:pPr algn="l">
              <a:lnSpc>
                <a:spcPts val="2589"/>
              </a:lnSpc>
              <a:spcBef>
                <a:spcPct val="0"/>
              </a:spcBef>
            </a:pP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caso persista a nota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9293" y="9013948"/>
            <a:ext cx="1678315" cy="1035622"/>
            <a:chOff x="0" y="0"/>
            <a:chExt cx="2864160" cy="17673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4104" cy="1767332"/>
            </a:xfrm>
            <a:custGeom>
              <a:avLst/>
              <a:gdLst/>
              <a:ahLst/>
              <a:cxnLst/>
              <a:rect r="r" b="b" t="t" l="l"/>
              <a:pathLst>
                <a:path h="1767332" w="2864104">
                  <a:moveTo>
                    <a:pt x="0" y="0"/>
                  </a:moveTo>
                  <a:lnTo>
                    <a:pt x="2864104" y="0"/>
                  </a:lnTo>
                  <a:lnTo>
                    <a:pt x="2864104" y="1767332"/>
                  </a:lnTo>
                  <a:lnTo>
                    <a:pt x="0" y="1767332"/>
                  </a:lnTo>
                  <a:close/>
                </a:path>
              </a:pathLst>
            </a:custGeom>
            <a:blipFill>
              <a:blip r:embed="rId3"/>
              <a:stretch>
                <a:fillRect l="0" t="-4068" r="0" b="-406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293157" y="9353595"/>
            <a:ext cx="1873624" cy="591850"/>
            <a:chOff x="0" y="0"/>
            <a:chExt cx="5360938" cy="16934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60946" cy="1693423"/>
            </a:xfrm>
            <a:custGeom>
              <a:avLst/>
              <a:gdLst/>
              <a:ahLst/>
              <a:cxnLst/>
              <a:rect r="r" b="b" t="t" l="l"/>
              <a:pathLst>
                <a:path h="1693423" w="5360946">
                  <a:moveTo>
                    <a:pt x="0" y="0"/>
                  </a:moveTo>
                  <a:lnTo>
                    <a:pt x="5360946" y="0"/>
                  </a:lnTo>
                  <a:lnTo>
                    <a:pt x="5360946" y="1693423"/>
                  </a:lnTo>
                  <a:lnTo>
                    <a:pt x="0" y="1693423"/>
                  </a:lnTo>
                  <a:close/>
                </a:path>
              </a:pathLst>
            </a:custGeom>
            <a:blipFill>
              <a:blip r:embed="rId4"/>
              <a:stretch>
                <a:fillRect l="-1098" t="0" r="-1098" b="0"/>
              </a:stretch>
            </a:blip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7829006" y="3523067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9" y="0"/>
                </a:lnTo>
                <a:lnTo>
                  <a:pt x="382639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659" t="0" r="-3656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38274" y="653011"/>
            <a:ext cx="17048287" cy="1341030"/>
            <a:chOff x="0" y="0"/>
            <a:chExt cx="17729113" cy="139458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729073" cy="1394548"/>
            </a:xfrm>
            <a:custGeom>
              <a:avLst/>
              <a:gdLst/>
              <a:ahLst/>
              <a:cxnLst/>
              <a:rect r="r" b="b" t="t" l="l"/>
              <a:pathLst>
                <a:path h="1394548" w="17729073">
                  <a:moveTo>
                    <a:pt x="0" y="104722"/>
                  </a:moveTo>
                  <a:cubicBezTo>
                    <a:pt x="0" y="46895"/>
                    <a:pt x="53285" y="0"/>
                    <a:pt x="118992" y="0"/>
                  </a:cubicBezTo>
                  <a:lnTo>
                    <a:pt x="17610080" y="0"/>
                  </a:lnTo>
                  <a:cubicBezTo>
                    <a:pt x="17675788" y="0"/>
                    <a:pt x="17729073" y="46895"/>
                    <a:pt x="17729073" y="104722"/>
                  </a:cubicBezTo>
                  <a:lnTo>
                    <a:pt x="17729073" y="1289826"/>
                  </a:lnTo>
                  <a:cubicBezTo>
                    <a:pt x="17729073" y="1347653"/>
                    <a:pt x="17675788" y="1394548"/>
                    <a:pt x="17610080" y="1394548"/>
                  </a:cubicBezTo>
                  <a:lnTo>
                    <a:pt x="118992" y="1394548"/>
                  </a:lnTo>
                  <a:cubicBezTo>
                    <a:pt x="53285" y="1394548"/>
                    <a:pt x="0" y="1347653"/>
                    <a:pt x="0" y="1289826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73541" y="2511805"/>
            <a:ext cx="4362059" cy="551660"/>
            <a:chOff x="0" y="0"/>
            <a:chExt cx="10125420" cy="12805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125396" cy="1280507"/>
            </a:xfrm>
            <a:custGeom>
              <a:avLst/>
              <a:gdLst/>
              <a:ahLst/>
              <a:cxnLst/>
              <a:rect r="r" b="b" t="t" l="l"/>
              <a:pathLst>
                <a:path h="1280507" w="10125396">
                  <a:moveTo>
                    <a:pt x="0" y="96158"/>
                  </a:moveTo>
                  <a:cubicBezTo>
                    <a:pt x="0" y="43060"/>
                    <a:pt x="30432" y="0"/>
                    <a:pt x="67958" y="0"/>
                  </a:cubicBezTo>
                  <a:lnTo>
                    <a:pt x="10057438" y="0"/>
                  </a:lnTo>
                  <a:cubicBezTo>
                    <a:pt x="10094964" y="0"/>
                    <a:pt x="10125396" y="43060"/>
                    <a:pt x="10125396" y="96158"/>
                  </a:cubicBezTo>
                  <a:lnTo>
                    <a:pt x="10125396" y="1184349"/>
                  </a:lnTo>
                  <a:cubicBezTo>
                    <a:pt x="10125396" y="1237447"/>
                    <a:pt x="10094964" y="1280507"/>
                    <a:pt x="10057438" y="1280507"/>
                  </a:cubicBezTo>
                  <a:lnTo>
                    <a:pt x="67958" y="1280507"/>
                  </a:lnTo>
                  <a:cubicBezTo>
                    <a:pt x="30432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73541" y="3063465"/>
            <a:ext cx="4362059" cy="1631635"/>
            <a:chOff x="0" y="0"/>
            <a:chExt cx="1148855" cy="42973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48855" cy="429731"/>
            </a:xfrm>
            <a:custGeom>
              <a:avLst/>
              <a:gdLst/>
              <a:ahLst/>
              <a:cxnLst/>
              <a:rect r="r" b="b" t="t" l="l"/>
              <a:pathLst>
                <a:path h="429731" w="1148855">
                  <a:moveTo>
                    <a:pt x="0" y="0"/>
                  </a:moveTo>
                  <a:lnTo>
                    <a:pt x="1148855" y="0"/>
                  </a:lnTo>
                  <a:lnTo>
                    <a:pt x="1148855" y="429731"/>
                  </a:lnTo>
                  <a:lnTo>
                    <a:pt x="0" y="429731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1148855" cy="4392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8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028700" y="873470"/>
            <a:ext cx="17572857" cy="87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ESTÁGIO PROBATÓRIO - AvaliaGov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2623" y="2604432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O QUE É O AVALIAGOV?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3390559"/>
            <a:ext cx="3798342" cy="967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89"/>
              </a:lnSpc>
              <a:spcBef>
                <a:spcPct val="0"/>
              </a:spcBef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Sistema digital para gestão do estágio probatório no serviço público federal.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638274" y="5133250"/>
            <a:ext cx="4362059" cy="551660"/>
            <a:chOff x="0" y="0"/>
            <a:chExt cx="10125420" cy="128054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25396" cy="1280507"/>
            </a:xfrm>
            <a:custGeom>
              <a:avLst/>
              <a:gdLst/>
              <a:ahLst/>
              <a:cxnLst/>
              <a:rect r="r" b="b" t="t" l="l"/>
              <a:pathLst>
                <a:path h="1280507" w="10125396">
                  <a:moveTo>
                    <a:pt x="0" y="96158"/>
                  </a:moveTo>
                  <a:cubicBezTo>
                    <a:pt x="0" y="43060"/>
                    <a:pt x="30432" y="0"/>
                    <a:pt x="67958" y="0"/>
                  </a:cubicBezTo>
                  <a:lnTo>
                    <a:pt x="10057438" y="0"/>
                  </a:lnTo>
                  <a:cubicBezTo>
                    <a:pt x="10094964" y="0"/>
                    <a:pt x="10125396" y="43060"/>
                    <a:pt x="10125396" y="96158"/>
                  </a:cubicBezTo>
                  <a:lnTo>
                    <a:pt x="10125396" y="1184349"/>
                  </a:lnTo>
                  <a:cubicBezTo>
                    <a:pt x="10125396" y="1237447"/>
                    <a:pt x="10094964" y="1280507"/>
                    <a:pt x="10057438" y="1280507"/>
                  </a:cubicBezTo>
                  <a:lnTo>
                    <a:pt x="67958" y="1280507"/>
                  </a:lnTo>
                  <a:cubicBezTo>
                    <a:pt x="30432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638274" y="5684910"/>
            <a:ext cx="4362059" cy="1631635"/>
            <a:chOff x="0" y="0"/>
            <a:chExt cx="1148855" cy="42973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148855" cy="429731"/>
            </a:xfrm>
            <a:custGeom>
              <a:avLst/>
              <a:gdLst/>
              <a:ahLst/>
              <a:cxnLst/>
              <a:rect r="r" b="b" t="t" l="l"/>
              <a:pathLst>
                <a:path h="429731" w="1148855">
                  <a:moveTo>
                    <a:pt x="0" y="0"/>
                  </a:moveTo>
                  <a:lnTo>
                    <a:pt x="1148855" y="0"/>
                  </a:lnTo>
                  <a:lnTo>
                    <a:pt x="1148855" y="429731"/>
                  </a:lnTo>
                  <a:lnTo>
                    <a:pt x="0" y="429731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148855" cy="4392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8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697357" y="5225877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QUEM IRÁ UTILIZAR?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33487" y="5850079"/>
            <a:ext cx="4042167" cy="1291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Servidor avaliado</a:t>
            </a:r>
          </a:p>
          <a:p>
            <a:pPr algn="l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Chefia imediata</a:t>
            </a:r>
          </a:p>
          <a:p>
            <a:pPr algn="l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Pares avaliadores (colegas)</a:t>
            </a:r>
          </a:p>
          <a:p>
            <a:pPr algn="l">
              <a:lnSpc>
                <a:spcPts val="2589"/>
              </a:lnSpc>
              <a:spcBef>
                <a:spcPct val="0"/>
              </a:spcBef>
            </a:pPr>
          </a:p>
        </p:txBody>
      </p:sp>
      <p:grpSp>
        <p:nvGrpSpPr>
          <p:cNvPr name="Group 24" id="24"/>
          <p:cNvGrpSpPr/>
          <p:nvPr/>
        </p:nvGrpSpPr>
        <p:grpSpPr>
          <a:xfrm rot="0">
            <a:off x="6346198" y="2471612"/>
            <a:ext cx="4753041" cy="551660"/>
            <a:chOff x="0" y="0"/>
            <a:chExt cx="11032988" cy="128054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032962" cy="1280507"/>
            </a:xfrm>
            <a:custGeom>
              <a:avLst/>
              <a:gdLst/>
              <a:ahLst/>
              <a:cxnLst/>
              <a:rect r="r" b="b" t="t" l="l"/>
              <a:pathLst>
                <a:path h="1280507" w="11032962">
                  <a:moveTo>
                    <a:pt x="0" y="96158"/>
                  </a:moveTo>
                  <a:cubicBezTo>
                    <a:pt x="0" y="43060"/>
                    <a:pt x="33159" y="0"/>
                    <a:pt x="74050" y="0"/>
                  </a:cubicBezTo>
                  <a:lnTo>
                    <a:pt x="10958912" y="0"/>
                  </a:lnTo>
                  <a:cubicBezTo>
                    <a:pt x="10999803" y="0"/>
                    <a:pt x="11032962" y="43060"/>
                    <a:pt x="11032962" y="96158"/>
                  </a:cubicBezTo>
                  <a:lnTo>
                    <a:pt x="11032962" y="1184349"/>
                  </a:lnTo>
                  <a:cubicBezTo>
                    <a:pt x="11032962" y="1237447"/>
                    <a:pt x="10999803" y="1280507"/>
                    <a:pt x="10958912" y="1280507"/>
                  </a:cubicBezTo>
                  <a:lnTo>
                    <a:pt x="74050" y="1280507"/>
                  </a:lnTo>
                  <a:cubicBezTo>
                    <a:pt x="33159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6346198" y="3023272"/>
            <a:ext cx="4753041" cy="1830509"/>
            <a:chOff x="0" y="0"/>
            <a:chExt cx="1251830" cy="48210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251830" cy="482109"/>
            </a:xfrm>
            <a:custGeom>
              <a:avLst/>
              <a:gdLst/>
              <a:ahLst/>
              <a:cxnLst/>
              <a:rect r="r" b="b" t="t" l="l"/>
              <a:pathLst>
                <a:path h="482109" w="1251830">
                  <a:moveTo>
                    <a:pt x="0" y="0"/>
                  </a:moveTo>
                  <a:lnTo>
                    <a:pt x="1251830" y="0"/>
                  </a:lnTo>
                  <a:lnTo>
                    <a:pt x="1251830" y="482109"/>
                  </a:lnTo>
                  <a:lnTo>
                    <a:pt x="0" y="482109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1251830" cy="4916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8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6405281" y="2564239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ACESSO - SERVIDOR E PARES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346198" y="3072990"/>
            <a:ext cx="4557828" cy="1939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Entrar no 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SouGOV (app ou web)</a:t>
            </a:r>
          </a:p>
          <a:p>
            <a:pPr algn="l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Ir em </a:t>
            </a:r>
            <a:r>
              <a:rPr lang="en-US" b="true" sz="2071">
                <a:solidFill>
                  <a:srgbClr val="1F4286"/>
                </a:solidFill>
                <a:latin typeface="Inter Bold"/>
                <a:ea typeface="Inter Bold"/>
                <a:cs typeface="Inter Bold"/>
                <a:sym typeface="Inter Bold"/>
              </a:rPr>
              <a:t>AUTOATENDIMENTO</a:t>
            </a:r>
          </a:p>
          <a:p>
            <a:pPr algn="l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Selecionar AvaliaGov</a:t>
            </a:r>
          </a:p>
          <a:p>
            <a:pPr algn="l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Ac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essar AvaliaGov – Estágio Probatório (EP)</a:t>
            </a:r>
          </a:p>
          <a:p>
            <a:pPr algn="l">
              <a:lnSpc>
                <a:spcPts val="2589"/>
              </a:lnSpc>
              <a:spcBef>
                <a:spcPct val="0"/>
              </a:spcBef>
            </a:pP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5772022" y="5012463"/>
            <a:ext cx="5960475" cy="5106073"/>
          </a:xfrm>
          <a:custGeom>
            <a:avLst/>
            <a:gdLst/>
            <a:ahLst/>
            <a:cxnLst/>
            <a:rect r="r" b="b" t="t" l="l"/>
            <a:pathLst>
              <a:path h="5106073" w="5960475">
                <a:moveTo>
                  <a:pt x="0" y="0"/>
                </a:moveTo>
                <a:lnTo>
                  <a:pt x="5960476" y="0"/>
                </a:lnTo>
                <a:lnTo>
                  <a:pt x="5960476" y="5106073"/>
                </a:lnTo>
                <a:lnTo>
                  <a:pt x="0" y="51060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32" id="32"/>
          <p:cNvGrpSpPr/>
          <p:nvPr/>
        </p:nvGrpSpPr>
        <p:grpSpPr>
          <a:xfrm rot="0">
            <a:off x="12445409" y="2471612"/>
            <a:ext cx="4753041" cy="551660"/>
            <a:chOff x="0" y="0"/>
            <a:chExt cx="11032988" cy="128054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1032962" cy="1280507"/>
            </a:xfrm>
            <a:custGeom>
              <a:avLst/>
              <a:gdLst/>
              <a:ahLst/>
              <a:cxnLst/>
              <a:rect r="r" b="b" t="t" l="l"/>
              <a:pathLst>
                <a:path h="1280507" w="11032962">
                  <a:moveTo>
                    <a:pt x="0" y="96158"/>
                  </a:moveTo>
                  <a:cubicBezTo>
                    <a:pt x="0" y="43060"/>
                    <a:pt x="33159" y="0"/>
                    <a:pt x="74050" y="0"/>
                  </a:cubicBezTo>
                  <a:lnTo>
                    <a:pt x="10958912" y="0"/>
                  </a:lnTo>
                  <a:cubicBezTo>
                    <a:pt x="10999803" y="0"/>
                    <a:pt x="11032962" y="43060"/>
                    <a:pt x="11032962" y="96158"/>
                  </a:cubicBezTo>
                  <a:lnTo>
                    <a:pt x="11032962" y="1184349"/>
                  </a:lnTo>
                  <a:cubicBezTo>
                    <a:pt x="11032962" y="1237447"/>
                    <a:pt x="10999803" y="1280507"/>
                    <a:pt x="10958912" y="1280507"/>
                  </a:cubicBezTo>
                  <a:lnTo>
                    <a:pt x="74050" y="1280507"/>
                  </a:lnTo>
                  <a:cubicBezTo>
                    <a:pt x="33159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226096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2445409" y="3023272"/>
            <a:ext cx="4753041" cy="1830509"/>
            <a:chOff x="0" y="0"/>
            <a:chExt cx="1251830" cy="482109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251830" cy="482109"/>
            </a:xfrm>
            <a:custGeom>
              <a:avLst/>
              <a:gdLst/>
              <a:ahLst/>
              <a:cxnLst/>
              <a:rect r="r" b="b" t="t" l="l"/>
              <a:pathLst>
                <a:path h="482109" w="1251830">
                  <a:moveTo>
                    <a:pt x="0" y="0"/>
                  </a:moveTo>
                  <a:lnTo>
                    <a:pt x="1251830" y="0"/>
                  </a:lnTo>
                  <a:lnTo>
                    <a:pt x="1251830" y="482109"/>
                  </a:lnTo>
                  <a:lnTo>
                    <a:pt x="0" y="482109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9525"/>
              <a:ext cx="1251830" cy="4916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89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2504492" y="2564239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ACESSO - CHEFIA IMEDIATA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445409" y="3072990"/>
            <a:ext cx="4557828" cy="1939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Entrar no 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SouGOV (app ou web)</a:t>
            </a:r>
          </a:p>
          <a:p>
            <a:pPr algn="l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Ir na seção</a:t>
            </a:r>
            <a:r>
              <a:rPr lang="en-US" sz="2071">
                <a:solidFill>
                  <a:srgbClr val="FF313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b="true" sz="2071">
                <a:solidFill>
                  <a:srgbClr val="1F4286"/>
                </a:solidFill>
                <a:latin typeface="Inter Bold"/>
                <a:ea typeface="Inter Bold"/>
                <a:cs typeface="Inter Bold"/>
                <a:sym typeface="Inter Bold"/>
              </a:rPr>
              <a:t>LÍDER</a:t>
            </a:r>
          </a:p>
          <a:p>
            <a:pPr algn="l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Selecionar AvaliaGov</a:t>
            </a:r>
          </a:p>
          <a:p>
            <a:pPr algn="l" marL="447172" indent="-223586" lvl="1">
              <a:lnSpc>
                <a:spcPts val="2589"/>
              </a:lnSpc>
              <a:spcBef>
                <a:spcPct val="0"/>
              </a:spcBef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Ac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essar AvaliaGov – Estágio Probatório (EP)</a:t>
            </a:r>
          </a:p>
          <a:p>
            <a:pPr algn="l">
              <a:lnSpc>
                <a:spcPts val="2589"/>
              </a:lnSpc>
              <a:spcBef>
                <a:spcPct val="0"/>
              </a:spcBef>
            </a:pPr>
          </a:p>
        </p:txBody>
      </p:sp>
      <p:sp>
        <p:nvSpPr>
          <p:cNvPr name="Freeform 39" id="39"/>
          <p:cNvSpPr/>
          <p:nvPr/>
        </p:nvSpPr>
        <p:spPr>
          <a:xfrm flipH="false" flipV="false" rot="0">
            <a:off x="12113498" y="5012463"/>
            <a:ext cx="5685955" cy="3459828"/>
          </a:xfrm>
          <a:custGeom>
            <a:avLst/>
            <a:gdLst/>
            <a:ahLst/>
            <a:cxnLst/>
            <a:rect r="r" b="b" t="t" l="l"/>
            <a:pathLst>
              <a:path h="3459828" w="5685955">
                <a:moveTo>
                  <a:pt x="0" y="0"/>
                </a:moveTo>
                <a:lnTo>
                  <a:pt x="5685955" y="0"/>
                </a:lnTo>
                <a:lnTo>
                  <a:pt x="5685955" y="3459828"/>
                </a:lnTo>
                <a:lnTo>
                  <a:pt x="0" y="34598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9849" t="0" r="0" b="-86801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9293" y="9013948"/>
            <a:ext cx="1678315" cy="1035622"/>
            <a:chOff x="0" y="0"/>
            <a:chExt cx="2864160" cy="17673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4104" cy="1767332"/>
            </a:xfrm>
            <a:custGeom>
              <a:avLst/>
              <a:gdLst/>
              <a:ahLst/>
              <a:cxnLst/>
              <a:rect r="r" b="b" t="t" l="l"/>
              <a:pathLst>
                <a:path h="1767332" w="2864104">
                  <a:moveTo>
                    <a:pt x="0" y="0"/>
                  </a:moveTo>
                  <a:lnTo>
                    <a:pt x="2864104" y="0"/>
                  </a:lnTo>
                  <a:lnTo>
                    <a:pt x="2864104" y="1767332"/>
                  </a:lnTo>
                  <a:lnTo>
                    <a:pt x="0" y="1767332"/>
                  </a:lnTo>
                  <a:close/>
                </a:path>
              </a:pathLst>
            </a:custGeom>
            <a:blipFill>
              <a:blip r:embed="rId3"/>
              <a:stretch>
                <a:fillRect l="0" t="-4068" r="0" b="-406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293157" y="9353595"/>
            <a:ext cx="1873624" cy="591850"/>
            <a:chOff x="0" y="0"/>
            <a:chExt cx="5360938" cy="16934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60946" cy="1693423"/>
            </a:xfrm>
            <a:custGeom>
              <a:avLst/>
              <a:gdLst/>
              <a:ahLst/>
              <a:cxnLst/>
              <a:rect r="r" b="b" t="t" l="l"/>
              <a:pathLst>
                <a:path h="1693423" w="5360946">
                  <a:moveTo>
                    <a:pt x="0" y="0"/>
                  </a:moveTo>
                  <a:lnTo>
                    <a:pt x="5360946" y="0"/>
                  </a:lnTo>
                  <a:lnTo>
                    <a:pt x="5360946" y="1693423"/>
                  </a:lnTo>
                  <a:lnTo>
                    <a:pt x="0" y="1693423"/>
                  </a:lnTo>
                  <a:close/>
                </a:path>
              </a:pathLst>
            </a:custGeom>
            <a:blipFill>
              <a:blip r:embed="rId4"/>
              <a:stretch>
                <a:fillRect l="-1098" t="0" r="-1098" b="0"/>
              </a:stretch>
            </a:blip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7089429" y="3563260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659" t="0" r="-3656" b="0"/>
            </a:stretch>
          </a:blipFill>
        </p:spPr>
      </p:sp>
      <p:sp>
        <p:nvSpPr>
          <p:cNvPr name="Freeform 7" id="7" descr="preencoded.png"/>
          <p:cNvSpPr/>
          <p:nvPr/>
        </p:nvSpPr>
        <p:spPr>
          <a:xfrm flipH="false" flipV="false" rot="0">
            <a:off x="15771355" y="3561384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9" y="0"/>
                </a:lnTo>
                <a:lnTo>
                  <a:pt x="382639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38274" y="653011"/>
            <a:ext cx="17048287" cy="1341030"/>
            <a:chOff x="0" y="0"/>
            <a:chExt cx="17729113" cy="13945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729073" cy="1394548"/>
            </a:xfrm>
            <a:custGeom>
              <a:avLst/>
              <a:gdLst/>
              <a:ahLst/>
              <a:cxnLst/>
              <a:rect r="r" b="b" t="t" l="l"/>
              <a:pathLst>
                <a:path h="1394548" w="17729073">
                  <a:moveTo>
                    <a:pt x="0" y="104722"/>
                  </a:moveTo>
                  <a:cubicBezTo>
                    <a:pt x="0" y="46895"/>
                    <a:pt x="53285" y="0"/>
                    <a:pt x="118992" y="0"/>
                  </a:cubicBezTo>
                  <a:lnTo>
                    <a:pt x="17610080" y="0"/>
                  </a:lnTo>
                  <a:cubicBezTo>
                    <a:pt x="17675788" y="0"/>
                    <a:pt x="17729073" y="46895"/>
                    <a:pt x="17729073" y="104722"/>
                  </a:cubicBezTo>
                  <a:lnTo>
                    <a:pt x="17729073" y="1289826"/>
                  </a:lnTo>
                  <a:cubicBezTo>
                    <a:pt x="17729073" y="1347653"/>
                    <a:pt x="17675788" y="1394548"/>
                    <a:pt x="17610080" y="1394548"/>
                  </a:cubicBezTo>
                  <a:lnTo>
                    <a:pt x="118992" y="1394548"/>
                  </a:lnTo>
                  <a:cubicBezTo>
                    <a:pt x="53285" y="1394548"/>
                    <a:pt x="0" y="1347653"/>
                    <a:pt x="0" y="1289826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52070" y="2958329"/>
            <a:ext cx="6194446" cy="551660"/>
            <a:chOff x="0" y="0"/>
            <a:chExt cx="14378846" cy="128054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378812" cy="1280507"/>
            </a:xfrm>
            <a:custGeom>
              <a:avLst/>
              <a:gdLst/>
              <a:ahLst/>
              <a:cxnLst/>
              <a:rect r="r" b="b" t="t" l="l"/>
              <a:pathLst>
                <a:path h="1280507" w="14378812">
                  <a:moveTo>
                    <a:pt x="0" y="96158"/>
                  </a:moveTo>
                  <a:cubicBezTo>
                    <a:pt x="0" y="43060"/>
                    <a:pt x="43215" y="0"/>
                    <a:pt x="96506" y="0"/>
                  </a:cubicBezTo>
                  <a:lnTo>
                    <a:pt x="14282307" y="0"/>
                  </a:lnTo>
                  <a:cubicBezTo>
                    <a:pt x="14335598" y="0"/>
                    <a:pt x="14378812" y="43060"/>
                    <a:pt x="14378812" y="96158"/>
                  </a:cubicBezTo>
                  <a:lnTo>
                    <a:pt x="14378812" y="1184349"/>
                  </a:lnTo>
                  <a:cubicBezTo>
                    <a:pt x="14378812" y="1237447"/>
                    <a:pt x="14335598" y="1280507"/>
                    <a:pt x="14282307" y="1280507"/>
                  </a:cubicBezTo>
                  <a:lnTo>
                    <a:pt x="96506" y="1280507"/>
                  </a:lnTo>
                  <a:cubicBezTo>
                    <a:pt x="43215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028700" y="873470"/>
            <a:ext cx="17572857" cy="87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ESTÁGIO PROBATÓRIO - AvaliaGov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32623" y="3052832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FASE DE CONSULTA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138942" y="2958329"/>
            <a:ext cx="4774512" cy="551660"/>
            <a:chOff x="0" y="0"/>
            <a:chExt cx="11082827" cy="128054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082802" cy="1280507"/>
            </a:xfrm>
            <a:custGeom>
              <a:avLst/>
              <a:gdLst/>
              <a:ahLst/>
              <a:cxnLst/>
              <a:rect r="r" b="b" t="t" l="l"/>
              <a:pathLst>
                <a:path h="1280507" w="11082802">
                  <a:moveTo>
                    <a:pt x="0" y="96158"/>
                  </a:moveTo>
                  <a:cubicBezTo>
                    <a:pt x="0" y="43060"/>
                    <a:pt x="33309" y="0"/>
                    <a:pt x="74384" y="0"/>
                  </a:cubicBezTo>
                  <a:lnTo>
                    <a:pt x="11008417" y="0"/>
                  </a:lnTo>
                  <a:cubicBezTo>
                    <a:pt x="11049493" y="0"/>
                    <a:pt x="11082802" y="43060"/>
                    <a:pt x="11082802" y="96158"/>
                  </a:cubicBezTo>
                  <a:lnTo>
                    <a:pt x="11082802" y="1184349"/>
                  </a:lnTo>
                  <a:cubicBezTo>
                    <a:pt x="11082802" y="1237447"/>
                    <a:pt x="11049493" y="1280507"/>
                    <a:pt x="11008417" y="1280507"/>
                  </a:cubicBezTo>
                  <a:lnTo>
                    <a:pt x="74384" y="1280507"/>
                  </a:lnTo>
                  <a:cubicBezTo>
                    <a:pt x="33309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97C157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9219495" y="3052832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ESTRUTURA DA AVALIAÇÃO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38274" y="3716479"/>
            <a:ext cx="6451155" cy="2519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99"/>
              </a:lnSpc>
            </a:pP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Durante o ciclo avaliativo o servidor pode:</a:t>
            </a:r>
          </a:p>
          <a:p>
            <a:pPr algn="just">
              <a:lnSpc>
                <a:spcPts val="2899"/>
              </a:lnSpc>
            </a:pP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Consultar fatores e descritores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Ver datas do ciclo avaliativo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Acompanhar situação das avaliações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Ver carga horária do PDI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Acompanhar prazo restante da avaliação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219495" y="3714603"/>
            <a:ext cx="9980936" cy="3604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99"/>
              </a:lnSpc>
            </a:pP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</a:t>
            </a: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avaliação possui:</a:t>
            </a:r>
          </a:p>
          <a:p>
            <a:pPr algn="just">
              <a:lnSpc>
                <a:spcPts val="2899"/>
              </a:lnSpc>
            </a:pPr>
          </a:p>
          <a:p>
            <a:pPr algn="l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5 fatores de avaliação</a:t>
            </a:r>
          </a:p>
          <a:p>
            <a:pPr algn="l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Cada fator possui descritores específicos </a:t>
            </a:r>
          </a:p>
          <a:p>
            <a:pPr algn="l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Cada item possui pontuação definida no sistema </a:t>
            </a:r>
          </a:p>
          <a:p>
            <a:pPr algn="just">
              <a:lnSpc>
                <a:spcPts val="2899"/>
              </a:lnSpc>
            </a:pPr>
          </a:p>
          <a:p>
            <a:pPr algn="just">
              <a:lnSpc>
                <a:spcPts val="2899"/>
              </a:lnSpc>
            </a:pP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Elementos obrigatórios:</a:t>
            </a:r>
          </a:p>
          <a:p>
            <a:pPr algn="just">
              <a:lnSpc>
                <a:spcPts val="2899"/>
              </a:lnSpc>
            </a:pP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tribuição de pontuação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Justificativa da avaliação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9293" y="9013948"/>
            <a:ext cx="1678315" cy="1035622"/>
            <a:chOff x="0" y="0"/>
            <a:chExt cx="2864160" cy="17673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64104" cy="1767332"/>
            </a:xfrm>
            <a:custGeom>
              <a:avLst/>
              <a:gdLst/>
              <a:ahLst/>
              <a:cxnLst/>
              <a:rect r="r" b="b" t="t" l="l"/>
              <a:pathLst>
                <a:path h="1767332" w="2864104">
                  <a:moveTo>
                    <a:pt x="0" y="0"/>
                  </a:moveTo>
                  <a:lnTo>
                    <a:pt x="2864104" y="0"/>
                  </a:lnTo>
                  <a:lnTo>
                    <a:pt x="2864104" y="1767332"/>
                  </a:lnTo>
                  <a:lnTo>
                    <a:pt x="0" y="1767332"/>
                  </a:lnTo>
                  <a:close/>
                </a:path>
              </a:pathLst>
            </a:custGeom>
            <a:blipFill>
              <a:blip r:embed="rId3"/>
              <a:stretch>
                <a:fillRect l="0" t="-4068" r="0" b="-406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293157" y="9353595"/>
            <a:ext cx="1873624" cy="591850"/>
            <a:chOff x="0" y="0"/>
            <a:chExt cx="5360938" cy="16934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360946" cy="1693423"/>
            </a:xfrm>
            <a:custGeom>
              <a:avLst/>
              <a:gdLst/>
              <a:ahLst/>
              <a:cxnLst/>
              <a:rect r="r" b="b" t="t" l="l"/>
              <a:pathLst>
                <a:path h="1693423" w="5360946">
                  <a:moveTo>
                    <a:pt x="0" y="0"/>
                  </a:moveTo>
                  <a:lnTo>
                    <a:pt x="5360946" y="0"/>
                  </a:lnTo>
                  <a:lnTo>
                    <a:pt x="5360946" y="1693423"/>
                  </a:lnTo>
                  <a:lnTo>
                    <a:pt x="0" y="1693423"/>
                  </a:lnTo>
                  <a:close/>
                </a:path>
              </a:pathLst>
            </a:custGeom>
            <a:blipFill>
              <a:blip r:embed="rId4"/>
              <a:stretch>
                <a:fillRect l="-1098" t="0" r="-1098" b="0"/>
              </a:stretch>
            </a:blipFill>
          </p:spPr>
        </p:sp>
      </p:grpSp>
      <p:sp>
        <p:nvSpPr>
          <p:cNvPr name="Freeform 6" id="6" descr="preencoded.png"/>
          <p:cNvSpPr/>
          <p:nvPr/>
        </p:nvSpPr>
        <p:spPr>
          <a:xfrm flipH="false" flipV="false" rot="0">
            <a:off x="7089429" y="3563260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8" y="0"/>
                </a:lnTo>
                <a:lnTo>
                  <a:pt x="382638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659" t="0" r="-3656" b="0"/>
            </a:stretch>
          </a:blipFill>
        </p:spPr>
      </p:sp>
      <p:sp>
        <p:nvSpPr>
          <p:cNvPr name="Freeform 7" id="7" descr="preencoded.png"/>
          <p:cNvSpPr/>
          <p:nvPr/>
        </p:nvSpPr>
        <p:spPr>
          <a:xfrm flipH="false" flipV="false" rot="0">
            <a:off x="15771355" y="3561384"/>
            <a:ext cx="382638" cy="382638"/>
          </a:xfrm>
          <a:custGeom>
            <a:avLst/>
            <a:gdLst/>
            <a:ahLst/>
            <a:cxnLst/>
            <a:rect r="r" b="b" t="t" l="l"/>
            <a:pathLst>
              <a:path h="382638" w="382638">
                <a:moveTo>
                  <a:pt x="0" y="0"/>
                </a:moveTo>
                <a:lnTo>
                  <a:pt x="382639" y="0"/>
                </a:lnTo>
                <a:lnTo>
                  <a:pt x="382639" y="382638"/>
                </a:lnTo>
                <a:lnTo>
                  <a:pt x="0" y="3826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38274" y="653011"/>
            <a:ext cx="17048287" cy="1341030"/>
            <a:chOff x="0" y="0"/>
            <a:chExt cx="17729113" cy="13945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729073" cy="1394548"/>
            </a:xfrm>
            <a:custGeom>
              <a:avLst/>
              <a:gdLst/>
              <a:ahLst/>
              <a:cxnLst/>
              <a:rect r="r" b="b" t="t" l="l"/>
              <a:pathLst>
                <a:path h="1394548" w="17729073">
                  <a:moveTo>
                    <a:pt x="0" y="104722"/>
                  </a:moveTo>
                  <a:cubicBezTo>
                    <a:pt x="0" y="46895"/>
                    <a:pt x="53285" y="0"/>
                    <a:pt x="118992" y="0"/>
                  </a:cubicBezTo>
                  <a:lnTo>
                    <a:pt x="17610080" y="0"/>
                  </a:lnTo>
                  <a:cubicBezTo>
                    <a:pt x="17675788" y="0"/>
                    <a:pt x="17729073" y="46895"/>
                    <a:pt x="17729073" y="104722"/>
                  </a:cubicBezTo>
                  <a:lnTo>
                    <a:pt x="17729073" y="1289826"/>
                  </a:lnTo>
                  <a:cubicBezTo>
                    <a:pt x="17729073" y="1347653"/>
                    <a:pt x="17675788" y="1394548"/>
                    <a:pt x="17610080" y="1394548"/>
                  </a:cubicBezTo>
                  <a:lnTo>
                    <a:pt x="118992" y="1394548"/>
                  </a:lnTo>
                  <a:cubicBezTo>
                    <a:pt x="53285" y="1394548"/>
                    <a:pt x="0" y="1347653"/>
                    <a:pt x="0" y="1289826"/>
                  </a:cubicBezTo>
                  <a:close/>
                </a:path>
              </a:pathLst>
            </a:custGeom>
            <a:solidFill>
              <a:srgbClr val="1F428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52070" y="2958329"/>
            <a:ext cx="6194446" cy="551660"/>
            <a:chOff x="0" y="0"/>
            <a:chExt cx="14378846" cy="128054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378812" cy="1280507"/>
            </a:xfrm>
            <a:custGeom>
              <a:avLst/>
              <a:gdLst/>
              <a:ahLst/>
              <a:cxnLst/>
              <a:rect r="r" b="b" t="t" l="l"/>
              <a:pathLst>
                <a:path h="1280507" w="14378812">
                  <a:moveTo>
                    <a:pt x="0" y="96158"/>
                  </a:moveTo>
                  <a:cubicBezTo>
                    <a:pt x="0" y="43060"/>
                    <a:pt x="43215" y="0"/>
                    <a:pt x="96506" y="0"/>
                  </a:cubicBezTo>
                  <a:lnTo>
                    <a:pt x="14282307" y="0"/>
                  </a:lnTo>
                  <a:cubicBezTo>
                    <a:pt x="14335598" y="0"/>
                    <a:pt x="14378812" y="43060"/>
                    <a:pt x="14378812" y="96158"/>
                  </a:cubicBezTo>
                  <a:lnTo>
                    <a:pt x="14378812" y="1184349"/>
                  </a:lnTo>
                  <a:cubicBezTo>
                    <a:pt x="14378812" y="1237447"/>
                    <a:pt x="14335598" y="1280507"/>
                    <a:pt x="14282307" y="1280507"/>
                  </a:cubicBezTo>
                  <a:lnTo>
                    <a:pt x="96506" y="1280507"/>
                  </a:lnTo>
                  <a:cubicBezTo>
                    <a:pt x="43215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1F4286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028700" y="873470"/>
            <a:ext cx="17572857" cy="871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ESTÁGIO PROBATÓRIO - AvaliaGov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32623" y="3052832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AUTOAVALIAÇÃO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138942" y="2958329"/>
            <a:ext cx="4774512" cy="551660"/>
            <a:chOff x="0" y="0"/>
            <a:chExt cx="11082827" cy="128054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082802" cy="1280507"/>
            </a:xfrm>
            <a:custGeom>
              <a:avLst/>
              <a:gdLst/>
              <a:ahLst/>
              <a:cxnLst/>
              <a:rect r="r" b="b" t="t" l="l"/>
              <a:pathLst>
                <a:path h="1280507" w="11082802">
                  <a:moveTo>
                    <a:pt x="0" y="96158"/>
                  </a:moveTo>
                  <a:cubicBezTo>
                    <a:pt x="0" y="43060"/>
                    <a:pt x="33309" y="0"/>
                    <a:pt x="74384" y="0"/>
                  </a:cubicBezTo>
                  <a:lnTo>
                    <a:pt x="11008417" y="0"/>
                  </a:lnTo>
                  <a:cubicBezTo>
                    <a:pt x="11049493" y="0"/>
                    <a:pt x="11082802" y="43060"/>
                    <a:pt x="11082802" y="96158"/>
                  </a:cubicBezTo>
                  <a:lnTo>
                    <a:pt x="11082802" y="1184349"/>
                  </a:lnTo>
                  <a:cubicBezTo>
                    <a:pt x="11082802" y="1237447"/>
                    <a:pt x="11049493" y="1280507"/>
                    <a:pt x="11008417" y="1280507"/>
                  </a:cubicBezTo>
                  <a:lnTo>
                    <a:pt x="74384" y="1280507"/>
                  </a:lnTo>
                  <a:cubicBezTo>
                    <a:pt x="33309" y="1280507"/>
                    <a:pt x="0" y="1237447"/>
                    <a:pt x="0" y="1184349"/>
                  </a:cubicBezTo>
                  <a:close/>
                </a:path>
              </a:pathLst>
            </a:custGeom>
            <a:solidFill>
              <a:srgbClr val="1F4286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9219495" y="3052832"/>
            <a:ext cx="4693959" cy="35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2"/>
              </a:lnSpc>
              <a:spcBef>
                <a:spcPct val="0"/>
              </a:spcBef>
            </a:pPr>
            <a:r>
              <a:rPr lang="en-US" b="true" sz="229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ATRIBUIÇÃO DA CHEFIA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38274" y="3716479"/>
            <a:ext cx="6451155" cy="5052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99"/>
              </a:lnSpc>
            </a:pP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Passos: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ntrar em Realizar Avaliação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Avaliar todos os descritores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Registrar justificativa em cada fator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Salvar avaliação</a:t>
            </a:r>
          </a:p>
          <a:p>
            <a:pPr algn="just">
              <a:lnSpc>
                <a:spcPts val="2899"/>
              </a:lnSpc>
            </a:pPr>
          </a:p>
          <a:p>
            <a:pPr algn="just">
              <a:lnSpc>
                <a:spcPts val="2899"/>
              </a:lnSpc>
            </a:pP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Prazo:</a:t>
            </a:r>
          </a:p>
          <a:p>
            <a:pPr algn="just">
              <a:lnSpc>
                <a:spcPts val="2899"/>
              </a:lnSpc>
            </a:pP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30 dias após o fim do ciclo avaliativo </a:t>
            </a:r>
          </a:p>
          <a:p>
            <a:pPr algn="just">
              <a:lnSpc>
                <a:spcPts val="2899"/>
              </a:lnSpc>
            </a:pPr>
          </a:p>
          <a:p>
            <a:pPr algn="just">
              <a:lnSpc>
                <a:spcPts val="2899"/>
              </a:lnSpc>
            </a:pP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Status final:</a:t>
            </a:r>
          </a:p>
          <a:p>
            <a:pPr algn="just">
              <a:lnSpc>
                <a:spcPts val="2899"/>
              </a:lnSpc>
            </a:pP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Avaliação deve aparecer como “Realizada”.</a:t>
            </a:r>
          </a:p>
          <a:p>
            <a:pPr algn="just">
              <a:lnSpc>
                <a:spcPts val="2899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9219495" y="3714603"/>
            <a:ext cx="9980936" cy="3604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99"/>
              </a:lnSpc>
            </a:pP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 chefia deve definir os pares avaliadores sob os seguintes critérios:</a:t>
            </a:r>
          </a:p>
          <a:p>
            <a:pPr algn="just">
              <a:lnSpc>
                <a:spcPts val="2899"/>
              </a:lnSpc>
            </a:pPr>
          </a:p>
          <a:p>
            <a:pPr algn="l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ervidores estáveis</a:t>
            </a:r>
          </a:p>
          <a:p>
            <a:pPr algn="l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Mínimo 6 meses na equipe</a:t>
            </a:r>
          </a:p>
          <a:p>
            <a:pPr algn="l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 a 5 avaliadores</a:t>
            </a:r>
          </a:p>
          <a:p>
            <a:pPr algn="just">
              <a:lnSpc>
                <a:spcPts val="2899"/>
              </a:lnSpc>
            </a:pPr>
          </a:p>
          <a:p>
            <a:pPr algn="just">
              <a:lnSpc>
                <a:spcPts val="2899"/>
              </a:lnSpc>
            </a:pPr>
            <a:r>
              <a:rPr lang="en-US" b="true" sz="207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Elementos obrigatórios:</a:t>
            </a:r>
          </a:p>
          <a:p>
            <a:pPr algn="just">
              <a:lnSpc>
                <a:spcPts val="2899"/>
              </a:lnSpc>
            </a:pP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</a:t>
            </a: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tribuição de pontuação</a:t>
            </a:r>
          </a:p>
          <a:p>
            <a:pPr algn="just" marL="447172" indent="-223586" lvl="1">
              <a:lnSpc>
                <a:spcPts val="2899"/>
              </a:lnSpc>
              <a:buFont typeface="Arial"/>
              <a:buChar char="•"/>
            </a:pPr>
            <a:r>
              <a:rPr lang="en-US" sz="207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Justificativa da avaliação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DAHEIKhkK-A</dc:identifier>
  <dcterms:modified xsi:type="dcterms:W3CDTF">2011-08-01T06:04:30Z</dcterms:modified>
  <cp:revision>1</cp:revision>
  <dc:title>3ª Live - Estágio Probatório em Foco</dc:title>
</cp:coreProperties>
</file>